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ppt" ContentType="application/vnd.ms-powerpoint"/>
  <Default Extension="pptx" ContentType="application/vnd.openxmlformats-officedocument.presentationml.presentation"/>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46"/>
  </p:notesMasterIdLst>
  <p:handoutMasterIdLst>
    <p:handoutMasterId r:id="rId47"/>
  </p:handoutMasterIdLst>
  <p:sldIdLst>
    <p:sldId id="471" r:id="rId3"/>
    <p:sldId id="564" r:id="rId4"/>
    <p:sldId id="565" r:id="rId5"/>
    <p:sldId id="566" r:id="rId6"/>
    <p:sldId id="533" r:id="rId7"/>
    <p:sldId id="538" r:id="rId8"/>
    <p:sldId id="539" r:id="rId9"/>
    <p:sldId id="584" r:id="rId10"/>
    <p:sldId id="540" r:id="rId11"/>
    <p:sldId id="568" r:id="rId12"/>
    <p:sldId id="541" r:id="rId13"/>
    <p:sldId id="543" r:id="rId14"/>
    <p:sldId id="583" r:id="rId15"/>
    <p:sldId id="542" r:id="rId16"/>
    <p:sldId id="544" r:id="rId17"/>
    <p:sldId id="545" r:id="rId18"/>
    <p:sldId id="546" r:id="rId19"/>
    <p:sldId id="547" r:id="rId20"/>
    <p:sldId id="548" r:id="rId21"/>
    <p:sldId id="549" r:id="rId22"/>
    <p:sldId id="550" r:id="rId23"/>
    <p:sldId id="551" r:id="rId24"/>
    <p:sldId id="552" r:id="rId25"/>
    <p:sldId id="553" r:id="rId26"/>
    <p:sldId id="585" r:id="rId27"/>
    <p:sldId id="586" r:id="rId28"/>
    <p:sldId id="587" r:id="rId29"/>
    <p:sldId id="588" r:id="rId30"/>
    <p:sldId id="589" r:id="rId31"/>
    <p:sldId id="590" r:id="rId32"/>
    <p:sldId id="555" r:id="rId33"/>
    <p:sldId id="559" r:id="rId34"/>
    <p:sldId id="556" r:id="rId35"/>
    <p:sldId id="557" r:id="rId36"/>
    <p:sldId id="558" r:id="rId37"/>
    <p:sldId id="560" r:id="rId38"/>
    <p:sldId id="578" r:id="rId39"/>
    <p:sldId id="579" r:id="rId40"/>
    <p:sldId id="561" r:id="rId41"/>
    <p:sldId id="582" r:id="rId42"/>
    <p:sldId id="577" r:id="rId43"/>
    <p:sldId id="580" r:id="rId44"/>
    <p:sldId id="581" r:id="rId45"/>
  </p:sldIdLst>
  <p:sldSz cx="9144000" cy="6858000" type="screen4x3"/>
  <p:notesSz cx="6858000" cy="9144000"/>
  <p:defaultTextStyle>
    <a:defPPr>
      <a:defRPr lang="zh-CN"/>
    </a:defPPr>
    <a:lvl1pPr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1pPr>
    <a:lvl2pPr marL="4572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2pPr>
    <a:lvl3pPr marL="9144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3pPr>
    <a:lvl4pPr marL="13716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4pPr>
    <a:lvl5pPr marL="18288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832">
          <p15:clr>
            <a:srgbClr val="A4A3A4"/>
          </p15:clr>
        </p15:guide>
        <p15:guide id="2" pos="36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99"/>
    <a:srgbClr val="FF9933"/>
    <a:srgbClr val="FFFF00"/>
    <a:srgbClr val="FF0000"/>
    <a:srgbClr val="FF7619"/>
    <a:srgbClr val="3333FF"/>
    <a:srgbClr val="3366F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615" autoAdjust="0"/>
    <p:restoredTop sz="91882" autoAdjust="0"/>
  </p:normalViewPr>
  <p:slideViewPr>
    <p:cSldViewPr>
      <p:cViewPr varScale="1">
        <p:scale>
          <a:sx n="165" d="100"/>
          <a:sy n="165" d="100"/>
        </p:scale>
        <p:origin x="4206" y="138"/>
      </p:cViewPr>
      <p:guideLst>
        <p:guide orient="horz" pos="2832"/>
        <p:guide pos="3696"/>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57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spcBef>
                <a:spcPct val="0"/>
              </a:spcBef>
              <a:defRPr sz="1200" b="0">
                <a:solidFill>
                  <a:schemeClr val="tx1"/>
                </a:solidFill>
                <a:ea typeface="宋体" panose="02010600030101010101" pitchFamily="2" charset="-122"/>
              </a:defRPr>
            </a:lvl1pPr>
          </a:lstStyle>
          <a:p>
            <a:endParaRPr lang="en-US" altLang="zh-CN"/>
          </a:p>
        </p:txBody>
      </p:sp>
      <p:sp>
        <p:nvSpPr>
          <p:cNvPr id="6147"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defRPr sz="1200" b="0">
                <a:solidFill>
                  <a:schemeClr val="tx1"/>
                </a:solidFill>
                <a:ea typeface="宋体" panose="02010600030101010101" pitchFamily="2" charset="-122"/>
              </a:defRPr>
            </a:lvl1pPr>
          </a:lstStyle>
          <a:p>
            <a:endParaRPr lang="en-US" altLang="zh-CN"/>
          </a:p>
        </p:txBody>
      </p:sp>
      <p:sp>
        <p:nvSpPr>
          <p:cNvPr id="6148"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spcBef>
                <a:spcPct val="0"/>
              </a:spcBef>
              <a:defRPr sz="1200" b="0">
                <a:solidFill>
                  <a:schemeClr val="tx1"/>
                </a:solidFill>
                <a:ea typeface="宋体" panose="02010600030101010101" pitchFamily="2" charset="-122"/>
              </a:defRPr>
            </a:lvl1pPr>
          </a:lstStyle>
          <a:p>
            <a:endParaRPr lang="en-US" altLang="zh-CN"/>
          </a:p>
        </p:txBody>
      </p:sp>
      <p:sp>
        <p:nvSpPr>
          <p:cNvPr id="6149"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defRPr sz="1200" b="0">
                <a:solidFill>
                  <a:schemeClr val="tx1"/>
                </a:solidFill>
                <a:ea typeface="宋体" panose="02010600030101010101" pitchFamily="2" charset="-122"/>
              </a:defRPr>
            </a:lvl1pPr>
          </a:lstStyle>
          <a:p>
            <a:fld id="{DF0864A6-DD7A-4E15-A562-B1665B35B3E6}" type="slidenum">
              <a:rPr lang="en-US" altLang="zh-CN"/>
              <a:t>‹#›</a:t>
            </a:fld>
            <a:endParaRPr lang="en-US" altLang="zh-CN"/>
          </a:p>
        </p:txBody>
      </p:sp>
    </p:spTree>
    <p:extLst>
      <p:ext uri="{BB962C8B-B14F-4D97-AF65-F5344CB8AC3E}">
        <p14:creationId xmlns:p14="http://schemas.microsoft.com/office/powerpoint/2010/main" val="3838995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spcBef>
                <a:spcPct val="0"/>
              </a:spcBef>
              <a:defRPr sz="1200" b="0">
                <a:solidFill>
                  <a:schemeClr val="tx1"/>
                </a:solidFill>
                <a:ea typeface="宋体" panose="02010600030101010101" pitchFamily="2" charset="-122"/>
              </a:defRPr>
            </a:lvl1pPr>
          </a:lstStyle>
          <a:p>
            <a:endParaRPr lang="en-US" altLang="zh-CN"/>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defRPr sz="1200" b="0">
                <a:solidFill>
                  <a:schemeClr val="tx1"/>
                </a:solidFill>
                <a:ea typeface="宋体" panose="02010600030101010101" pitchFamily="2" charset="-122"/>
              </a:defRPr>
            </a:lvl1pPr>
          </a:lstStyle>
          <a:p>
            <a:endParaRPr lang="en-US" altLang="zh-CN"/>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spcBef>
                <a:spcPct val="0"/>
              </a:spcBef>
              <a:defRPr sz="1200" b="0">
                <a:solidFill>
                  <a:schemeClr val="tx1"/>
                </a:solidFill>
                <a:ea typeface="宋体" panose="02010600030101010101" pitchFamily="2" charset="-122"/>
              </a:defRPr>
            </a:lvl1pPr>
          </a:lstStyle>
          <a:p>
            <a:endParaRPr lang="en-US" altLang="zh-CN"/>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defRPr sz="1200" b="0">
                <a:solidFill>
                  <a:schemeClr val="tx1"/>
                </a:solidFill>
                <a:ea typeface="宋体" panose="02010600030101010101" pitchFamily="2" charset="-122"/>
              </a:defRPr>
            </a:lvl1pPr>
          </a:lstStyle>
          <a:p>
            <a:fld id="{CE49CC75-8D1A-4FBA-8B45-41A26499CC7D}" type="slidenum">
              <a:rPr lang="en-US" altLang="zh-CN"/>
              <a:t>‹#›</a:t>
            </a:fld>
            <a:endParaRPr lang="en-US" altLang="zh-CN"/>
          </a:p>
        </p:txBody>
      </p:sp>
    </p:spTree>
    <p:extLst>
      <p:ext uri="{BB962C8B-B14F-4D97-AF65-F5344CB8AC3E}">
        <p14:creationId xmlns:p14="http://schemas.microsoft.com/office/powerpoint/2010/main" val="162719596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78630" y="3186053"/>
            <a:ext cx="5236771" cy="1178920"/>
          </a:xfrm>
        </p:spPr>
        <p:txBody>
          <a:bodyPr anchor="b">
            <a:noAutofit/>
          </a:bodyPr>
          <a:lstStyle>
            <a:lvl1pPr algn="ctr">
              <a:defRPr sz="4400">
                <a:solidFill>
                  <a:srgbClr val="000000"/>
                </a:solidFill>
                <a:latin typeface="华文楷体" pitchFamily="2" charset="-122"/>
                <a:ea typeface="华文楷体" pitchFamily="2" charset="-122"/>
              </a:defRPr>
            </a:lvl1pPr>
          </a:lstStyle>
          <a:p>
            <a:r>
              <a:rPr lang="zh-CN" altLang="en-US" dirty="0"/>
              <a:t>单击此处编辑母版标题样式</a:t>
            </a:r>
            <a:endParaRPr lang="en-US" dirty="0"/>
          </a:p>
        </p:txBody>
      </p:sp>
      <p:sp>
        <p:nvSpPr>
          <p:cNvPr id="4" name="Date Placeholder 3"/>
          <p:cNvSpPr>
            <a:spLocks noGrp="1"/>
          </p:cNvSpPr>
          <p:nvPr>
            <p:ph type="dt" sz="half" idx="10"/>
          </p:nvPr>
        </p:nvSpPr>
        <p:spPr/>
        <p:txBody>
          <a:bodyPr/>
          <a:lstStyle/>
          <a:p>
            <a:fld id="{21CDBB9D-5C34-431F-831F-B47446528340}" type="datetime1">
              <a:rPr lang="zh-CN" altLang="en-US" smtClean="0"/>
              <a:t>2024/6/7</a:t>
            </a:fld>
            <a:endParaRPr lang="zh-CN" altLang="en-US"/>
          </a:p>
        </p:txBody>
      </p:sp>
      <p:sp>
        <p:nvSpPr>
          <p:cNvPr id="5" name="Footer Placeholder 4"/>
          <p:cNvSpPr>
            <a:spLocks noGrp="1"/>
          </p:cNvSpPr>
          <p:nvPr>
            <p:ph type="ftr" sz="quarter" idx="11"/>
          </p:nvPr>
        </p:nvSpPr>
        <p:spPr/>
        <p:txBody>
          <a:bodyPr/>
          <a:lstStyle>
            <a:lvl1pPr algn="ctr" rtl="0" fontAlgn="base">
              <a:spcBef>
                <a:spcPct val="0"/>
              </a:spcBef>
              <a:spcAft>
                <a:spcPct val="0"/>
              </a:spcAft>
              <a:buFont typeface="Arial" panose="020B0604020202020204" pitchFamily="34" charset="0"/>
              <a:buNone/>
              <a:defRPr lang="zh-CN" altLang="en-US" sz="1800" b="1" kern="1200" noProof="1" smtClean="0">
                <a:solidFill>
                  <a:srgbClr val="000000"/>
                </a:solidFill>
                <a:latin typeface="华文楷体" pitchFamily="2" charset="-122"/>
                <a:ea typeface="华文楷体" pitchFamily="2" charset="-122"/>
                <a:cs typeface="+mn-cs"/>
              </a:defRPr>
            </a:lvl1pPr>
          </a:lstStyle>
          <a:p>
            <a:pPr>
              <a:defRPr/>
            </a:pPr>
            <a:r>
              <a:rPr lang="zh-CN" altLang="en-US" dirty="0"/>
              <a:t>清华大学出版社</a:t>
            </a:r>
          </a:p>
        </p:txBody>
      </p:sp>
      <p:sp>
        <p:nvSpPr>
          <p:cNvPr id="6" name="Slide Number Placeholder 5"/>
          <p:cNvSpPr>
            <a:spLocks noGrp="1"/>
          </p:cNvSpPr>
          <p:nvPr>
            <p:ph type="sldNum" sz="quarter" idx="12"/>
          </p:nvPr>
        </p:nvSpPr>
        <p:spPr/>
        <p:txBody>
          <a:bodyPr/>
          <a:lstStyle>
            <a:lvl1pPr algn="r" rtl="0" fontAlgn="base">
              <a:spcBef>
                <a:spcPct val="0"/>
              </a:spcBef>
              <a:spcAft>
                <a:spcPct val="0"/>
              </a:spcAft>
              <a:buFont typeface="Arial" panose="020B0604020202020204" pitchFamily="34" charset="0"/>
              <a:buNone/>
              <a:defRPr lang="zh-CN" altLang="en-US" sz="1800" b="1" kern="1200" noProof="1" smtClean="0">
                <a:solidFill>
                  <a:srgbClr val="000000"/>
                </a:solidFill>
                <a:latin typeface="华文楷体" pitchFamily="2" charset="-122"/>
                <a:ea typeface="华文楷体" pitchFamily="2" charset="-122"/>
                <a:cs typeface="+mn-cs"/>
              </a:defRPr>
            </a:lvl1pPr>
          </a:lstStyle>
          <a:p>
            <a:pPr>
              <a:defRPr/>
            </a:pPr>
            <a:fld id="{93ADA3DE-FABF-4925-BE42-A002C40F88EB}" type="slidenum">
              <a:rPr lang="en-US" altLang="zh-CN" smtClean="0"/>
              <a:t>‹#›</a:t>
            </a:fld>
            <a:endParaRPr lang="en-US" dirty="0"/>
          </a:p>
        </p:txBody>
      </p:sp>
      <p:cxnSp>
        <p:nvCxnSpPr>
          <p:cNvPr id="7" name="直接箭头连接符 10"/>
          <p:cNvCxnSpPr>
            <a:cxnSpLocks noChangeShapeType="1"/>
          </p:cNvCxnSpPr>
          <p:nvPr userDrawn="1"/>
        </p:nvCxnSpPr>
        <p:spPr bwMode="auto">
          <a:xfrm>
            <a:off x="258764" y="620184"/>
            <a:ext cx="8516937" cy="0"/>
          </a:xfrm>
          <a:prstGeom prst="straightConnector1">
            <a:avLst/>
          </a:prstGeom>
          <a:noFill/>
          <a:ln w="12700" cmpd="dbl" algn="ctr">
            <a:solidFill>
              <a:srgbClr val="87A452"/>
            </a:solidFill>
            <a:miter lim="800000"/>
          </a:ln>
          <a:extLst>
            <a:ext uri="{909E8E84-426E-40DD-AFC4-6F175D3DCCD1}">
              <a14:hiddenFill xmlns:a14="http://schemas.microsoft.com/office/drawing/2010/main">
                <a:noFill/>
              </a14:hiddenFill>
            </a:ext>
          </a:extLst>
        </p:spPr>
      </p:cxnSp>
      <p:sp>
        <p:nvSpPr>
          <p:cNvPr id="8" name="矩形 7"/>
          <p:cNvSpPr/>
          <p:nvPr userDrawn="1"/>
        </p:nvSpPr>
        <p:spPr>
          <a:xfrm>
            <a:off x="467545" y="32187"/>
            <a:ext cx="1620957"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7F7F7F"/>
                </a:solidFill>
                <a:effectLst/>
                <a:uLnTx/>
                <a:uFillTx/>
                <a:latin typeface="华文行楷" panose="02010800040101010101" pitchFamily="2" charset="-122"/>
                <a:ea typeface="华文行楷" panose="02010800040101010101" pitchFamily="2" charset="-122"/>
                <a:cs typeface="+mn-cs"/>
              </a:rPr>
              <a:t>项目管理</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F6FDE39-205E-4184-AA26-060CB4E96EEE}" type="datetime1">
              <a:rPr lang="zh-CN" altLang="en-US" smtClean="0"/>
              <a:t>2024/6/7</a:t>
            </a:fld>
            <a:endParaRPr lang="zh-CN" altLang="en-US"/>
          </a:p>
        </p:txBody>
      </p:sp>
      <p:sp>
        <p:nvSpPr>
          <p:cNvPr id="5" name="页脚占位符 4"/>
          <p:cNvSpPr>
            <a:spLocks noGrp="1"/>
          </p:cNvSpPr>
          <p:nvPr>
            <p:ph type="ftr" sz="quarter" idx="11"/>
          </p:nvPr>
        </p:nvSpPr>
        <p:spPr/>
        <p:txBody>
          <a:bodyPr/>
          <a:lstStyle/>
          <a:p>
            <a:r>
              <a:rPr lang="zh-CN" altLang="en-US"/>
              <a:t>清华大学出版社</a:t>
            </a:r>
          </a:p>
        </p:txBody>
      </p:sp>
      <p:sp>
        <p:nvSpPr>
          <p:cNvPr id="6" name="灯片编号占位符 5"/>
          <p:cNvSpPr>
            <a:spLocks noGrp="1"/>
          </p:cNvSpPr>
          <p:nvPr>
            <p:ph type="sldNum" sz="quarter" idx="12"/>
          </p:nvPr>
        </p:nvSpPr>
        <p:spPr/>
        <p:txBody>
          <a:bodyPr/>
          <a:lstStyle/>
          <a:p>
            <a:fld id="{A7AAEAA2-D029-4D23-B6D5-DE004B8B3ED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F0904DED-6EB8-4DB1-BCC2-ACDAF5FCB677}" type="slidenum">
              <a:rPr lang="en-US" altLang="zh-CN"/>
              <a:pPr/>
              <a:t>‹#›</a:t>
            </a:fld>
            <a:endParaRPr lang="en-US" altLang="zh-CN"/>
          </a:p>
        </p:txBody>
      </p:sp>
    </p:spTree>
    <p:extLst>
      <p:ext uri="{BB962C8B-B14F-4D97-AF65-F5344CB8AC3E}">
        <p14:creationId xmlns:p14="http://schemas.microsoft.com/office/powerpoint/2010/main" val="3420811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DA3A6350-A927-472F-8602-64E5FB7314F9}" type="slidenum">
              <a:rPr lang="en-US" altLang="zh-CN"/>
              <a:pPr/>
              <a:t>‹#›</a:t>
            </a:fld>
            <a:endParaRPr lang="en-US" altLang="zh-CN"/>
          </a:p>
        </p:txBody>
      </p:sp>
    </p:spTree>
    <p:extLst>
      <p:ext uri="{BB962C8B-B14F-4D97-AF65-F5344CB8AC3E}">
        <p14:creationId xmlns:p14="http://schemas.microsoft.com/office/powerpoint/2010/main" val="1687063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67DF05DD-FFB6-465B-AD7E-A86005C0851A}" type="slidenum">
              <a:rPr lang="en-US" altLang="zh-CN"/>
              <a:pPr/>
              <a:t>‹#›</a:t>
            </a:fld>
            <a:endParaRPr lang="en-US" altLang="zh-CN"/>
          </a:p>
        </p:txBody>
      </p:sp>
    </p:spTree>
    <p:extLst>
      <p:ext uri="{BB962C8B-B14F-4D97-AF65-F5344CB8AC3E}">
        <p14:creationId xmlns:p14="http://schemas.microsoft.com/office/powerpoint/2010/main" val="585486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5ACE0CEA-7389-4BEA-9041-F065F0B67701}" type="slidenum">
              <a:rPr lang="en-US" altLang="zh-CN"/>
              <a:pPr/>
              <a:t>‹#›</a:t>
            </a:fld>
            <a:endParaRPr lang="en-US" altLang="zh-CN"/>
          </a:p>
        </p:txBody>
      </p:sp>
    </p:spTree>
    <p:extLst>
      <p:ext uri="{BB962C8B-B14F-4D97-AF65-F5344CB8AC3E}">
        <p14:creationId xmlns:p14="http://schemas.microsoft.com/office/powerpoint/2010/main" val="2709217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774F958C-7097-4E8D-ABB0-6AFBDC305CCB}" type="slidenum">
              <a:rPr lang="en-US" altLang="zh-CN"/>
              <a:pPr/>
              <a:t>‹#›</a:t>
            </a:fld>
            <a:endParaRPr lang="en-US" altLang="zh-CN"/>
          </a:p>
        </p:txBody>
      </p:sp>
    </p:spTree>
    <p:extLst>
      <p:ext uri="{BB962C8B-B14F-4D97-AF65-F5344CB8AC3E}">
        <p14:creationId xmlns:p14="http://schemas.microsoft.com/office/powerpoint/2010/main" val="301538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EEC0966A-B67F-41BB-998A-08E284F80982}" type="slidenum">
              <a:rPr lang="en-US" altLang="zh-CN"/>
              <a:pPr/>
              <a:t>‹#›</a:t>
            </a:fld>
            <a:endParaRPr lang="en-US" altLang="zh-CN"/>
          </a:p>
        </p:txBody>
      </p:sp>
    </p:spTree>
    <p:extLst>
      <p:ext uri="{BB962C8B-B14F-4D97-AF65-F5344CB8AC3E}">
        <p14:creationId xmlns:p14="http://schemas.microsoft.com/office/powerpoint/2010/main" val="2644909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7B63C753-AA58-4925-B05C-5093ADCD1945}" type="slidenum">
              <a:rPr lang="en-US" altLang="zh-CN"/>
              <a:pPr/>
              <a:t>‹#›</a:t>
            </a:fld>
            <a:endParaRPr lang="en-US" altLang="zh-CN"/>
          </a:p>
        </p:txBody>
      </p:sp>
    </p:spTree>
    <p:extLst>
      <p:ext uri="{BB962C8B-B14F-4D97-AF65-F5344CB8AC3E}">
        <p14:creationId xmlns:p14="http://schemas.microsoft.com/office/powerpoint/2010/main" val="2659221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9706CFD7-3D49-4C93-8331-982B96FC7E96}" type="slidenum">
              <a:rPr lang="en-US" altLang="zh-CN"/>
              <a:pPr/>
              <a:t>‹#›</a:t>
            </a:fld>
            <a:endParaRPr lang="en-US" altLang="zh-CN"/>
          </a:p>
        </p:txBody>
      </p:sp>
    </p:spTree>
    <p:extLst>
      <p:ext uri="{BB962C8B-B14F-4D97-AF65-F5344CB8AC3E}">
        <p14:creationId xmlns:p14="http://schemas.microsoft.com/office/powerpoint/2010/main" val="4186007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AE912A9D-6ABA-4C9B-A95D-52E25750F9A6}" type="slidenum">
              <a:rPr lang="en-US" altLang="zh-CN"/>
              <a:pPr/>
              <a:t>‹#›</a:t>
            </a:fld>
            <a:endParaRPr lang="en-US" altLang="zh-CN"/>
          </a:p>
        </p:txBody>
      </p:sp>
    </p:spTree>
    <p:extLst>
      <p:ext uri="{BB962C8B-B14F-4D97-AF65-F5344CB8AC3E}">
        <p14:creationId xmlns:p14="http://schemas.microsoft.com/office/powerpoint/2010/main" val="2776557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740701"/>
            <a:ext cx="7886700" cy="854075"/>
          </a:xfrm>
        </p:spPr>
        <p:txBody>
          <a:bodyPr>
            <a:normAutofit/>
          </a:bodyPr>
          <a:lstStyle>
            <a:lvl1pPr>
              <a:defRPr sz="3200" b="1">
                <a:solidFill>
                  <a:srgbClr val="000000"/>
                </a:solidFill>
                <a:latin typeface="宋体" panose="02010600030101010101" pitchFamily="2" charset="-122"/>
                <a:ea typeface="宋体" panose="02010600030101010101" pitchFamily="2"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1115616" y="1700808"/>
            <a:ext cx="7272808" cy="4416491"/>
          </a:xfrm>
        </p:spPr>
        <p:txBody>
          <a:bodyPr/>
          <a:lstStyle>
            <a:lvl1pPr>
              <a:buClr>
                <a:srgbClr val="00B0F0"/>
              </a:buClr>
              <a:defRPr sz="2800">
                <a:solidFill>
                  <a:srgbClr val="000000"/>
                </a:solidFill>
                <a:latin typeface="宋体" panose="02010600030101010101" pitchFamily="2" charset="-122"/>
                <a:ea typeface="宋体" panose="02010600030101010101" pitchFamily="2" charset="-122"/>
              </a:defRPr>
            </a:lvl1pPr>
            <a:lvl2pPr>
              <a:buClr>
                <a:srgbClr val="00B0F0"/>
              </a:buClr>
              <a:defRPr>
                <a:solidFill>
                  <a:srgbClr val="000000"/>
                </a:solidFill>
                <a:latin typeface="宋体" panose="02010600030101010101" pitchFamily="2" charset="-122"/>
                <a:ea typeface="宋体" panose="02010600030101010101" pitchFamily="2" charset="-122"/>
              </a:defRPr>
            </a:lvl2pPr>
            <a:lvl3pPr>
              <a:buClr>
                <a:srgbClr val="00B0F0"/>
              </a:buClr>
              <a:defRPr>
                <a:solidFill>
                  <a:srgbClr val="000000"/>
                </a:solidFill>
                <a:latin typeface="宋体" panose="02010600030101010101" pitchFamily="2" charset="-122"/>
                <a:ea typeface="宋体" panose="02010600030101010101" pitchFamily="2" charset="-122"/>
              </a:defRPr>
            </a:lvl3pPr>
            <a:lvl4pPr>
              <a:buClr>
                <a:srgbClr val="00B0F0"/>
              </a:buClr>
              <a:defRPr>
                <a:solidFill>
                  <a:srgbClr val="000000"/>
                </a:solidFill>
                <a:latin typeface="宋体" panose="02010600030101010101" pitchFamily="2" charset="-122"/>
                <a:ea typeface="宋体" panose="02010600030101010101" pitchFamily="2" charset="-122"/>
              </a:defRPr>
            </a:lvl4pPr>
            <a:lvl5pPr>
              <a:buClr>
                <a:srgbClr val="00B0F0"/>
              </a:buClr>
              <a:defRPr>
                <a:solidFill>
                  <a:srgbClr val="000000"/>
                </a:solidFill>
                <a:latin typeface="宋体" panose="02010600030101010101" pitchFamily="2" charset="-122"/>
                <a:ea typeface="宋体" panose="0201060003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A1CAE15F-AFDF-4085-A838-3382B45A53F6}" type="datetime1">
              <a:rPr lang="zh-CN" altLang="en-US" smtClean="0"/>
              <a:t>2024/6/7</a:t>
            </a:fld>
            <a:endParaRPr lang="zh-CN" altLang="en-US"/>
          </a:p>
        </p:txBody>
      </p:sp>
      <p:sp>
        <p:nvSpPr>
          <p:cNvPr id="5" name="Footer Placeholder 4"/>
          <p:cNvSpPr>
            <a:spLocks noGrp="1"/>
          </p:cNvSpPr>
          <p:nvPr>
            <p:ph type="ftr" sz="quarter" idx="11"/>
          </p:nvPr>
        </p:nvSpPr>
        <p:spPr/>
        <p:txBody>
          <a:bodyPr/>
          <a:lstStyle>
            <a:lvl1pPr algn="ctr" rtl="0" fontAlgn="base">
              <a:spcBef>
                <a:spcPct val="0"/>
              </a:spcBef>
              <a:spcAft>
                <a:spcPct val="0"/>
              </a:spcAft>
              <a:buFont typeface="Arial" panose="020B0604020202020204" pitchFamily="34" charset="0"/>
              <a:buNone/>
              <a:defRPr kumimoji="1" lang="zh-CN" altLang="en-US" sz="1800" b="1" kern="1200" noProof="1" smtClean="0">
                <a:solidFill>
                  <a:srgbClr val="000000"/>
                </a:solidFill>
                <a:latin typeface="华文楷体" pitchFamily="2" charset="-122"/>
                <a:ea typeface="华文楷体" pitchFamily="2" charset="-122"/>
                <a:cs typeface="+mn-cs"/>
              </a:defRPr>
            </a:lvl1pPr>
          </a:lstStyle>
          <a:p>
            <a:pPr>
              <a:defRPr/>
            </a:pPr>
            <a:r>
              <a:rPr lang="zh-CN" altLang="en-US" dirty="0"/>
              <a:t>清华大学出版社</a:t>
            </a:r>
          </a:p>
        </p:txBody>
      </p:sp>
      <p:sp>
        <p:nvSpPr>
          <p:cNvPr id="6" name="Slide Number Placeholder 5"/>
          <p:cNvSpPr>
            <a:spLocks noGrp="1"/>
          </p:cNvSpPr>
          <p:nvPr>
            <p:ph type="sldNum" sz="quarter" idx="12"/>
          </p:nvPr>
        </p:nvSpPr>
        <p:spPr/>
        <p:txBody>
          <a:bodyPr/>
          <a:lstStyle>
            <a:lvl1pPr algn="r" rtl="0" fontAlgn="base">
              <a:spcBef>
                <a:spcPct val="0"/>
              </a:spcBef>
              <a:spcAft>
                <a:spcPct val="0"/>
              </a:spcAft>
              <a:buFont typeface="Arial" panose="020B0604020202020204" pitchFamily="34" charset="0"/>
              <a:buNone/>
              <a:defRPr kumimoji="1" lang="zh-CN" altLang="en-US" sz="1800" b="1" kern="1200" noProof="1" smtClean="0">
                <a:solidFill>
                  <a:srgbClr val="000000"/>
                </a:solidFill>
                <a:latin typeface="华文楷体" pitchFamily="2" charset="-122"/>
                <a:ea typeface="华文楷体" pitchFamily="2" charset="-122"/>
                <a:cs typeface="+mn-cs"/>
              </a:defRPr>
            </a:lvl1pPr>
          </a:lstStyle>
          <a:p>
            <a:pPr>
              <a:defRPr/>
            </a:pPr>
            <a:fld id="{93ADA3DE-FABF-4925-BE42-A002C40F88EB}" type="slidenum">
              <a:rPr lang="en-US" altLang="zh-CN" smtClean="0"/>
              <a:t>‹#›</a:t>
            </a:fld>
            <a:endParaRPr lang="en-US" dirty="0"/>
          </a:p>
        </p:txBody>
      </p:sp>
      <p:cxnSp>
        <p:nvCxnSpPr>
          <p:cNvPr id="7" name="直接箭头连接符 10"/>
          <p:cNvCxnSpPr>
            <a:cxnSpLocks noChangeShapeType="1"/>
          </p:cNvCxnSpPr>
          <p:nvPr userDrawn="1"/>
        </p:nvCxnSpPr>
        <p:spPr bwMode="auto">
          <a:xfrm>
            <a:off x="258764" y="620184"/>
            <a:ext cx="8516937" cy="0"/>
          </a:xfrm>
          <a:prstGeom prst="straightConnector1">
            <a:avLst/>
          </a:prstGeom>
          <a:noFill/>
          <a:ln w="12700" cmpd="dbl" algn="ctr">
            <a:solidFill>
              <a:srgbClr val="87A452"/>
            </a:solidFill>
            <a:miter lim="800000"/>
          </a:ln>
          <a:extLst>
            <a:ext uri="{909E8E84-426E-40DD-AFC4-6F175D3DCCD1}">
              <a14:hiddenFill xmlns:a14="http://schemas.microsoft.com/office/drawing/2010/main">
                <a:noFill/>
              </a14:hiddenFill>
            </a:ext>
          </a:extLst>
        </p:spPr>
      </p:cxnSp>
      <p:sp>
        <p:nvSpPr>
          <p:cNvPr id="8" name="矩形 7"/>
          <p:cNvSpPr/>
          <p:nvPr userDrawn="1"/>
        </p:nvSpPr>
        <p:spPr>
          <a:xfrm>
            <a:off x="539553" y="0"/>
            <a:ext cx="1620957"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7F7F7F"/>
                </a:solidFill>
                <a:effectLst/>
                <a:uLnTx/>
                <a:uFillTx/>
                <a:latin typeface="华文行楷" panose="02010800040101010101" pitchFamily="2" charset="-122"/>
                <a:ea typeface="华文行楷" panose="02010800040101010101" pitchFamily="2" charset="-122"/>
                <a:cs typeface="+mn-cs"/>
              </a:rPr>
              <a:t>项目管理</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51F81465-FD2E-43F4-9286-BA94E039FBEF}" type="slidenum">
              <a:rPr lang="en-US" altLang="zh-CN"/>
              <a:pPr/>
              <a:t>‹#›</a:t>
            </a:fld>
            <a:endParaRPr lang="en-US" altLang="zh-CN"/>
          </a:p>
        </p:txBody>
      </p:sp>
    </p:spTree>
    <p:extLst>
      <p:ext uri="{BB962C8B-B14F-4D97-AF65-F5344CB8AC3E}">
        <p14:creationId xmlns:p14="http://schemas.microsoft.com/office/powerpoint/2010/main" val="2917194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809BAA29-FA30-4B00-BAD3-1BE2A98BE270}" type="slidenum">
              <a:rPr lang="en-US" altLang="zh-CN"/>
              <a:pPr/>
              <a:t>‹#›</a:t>
            </a:fld>
            <a:endParaRPr lang="en-US" altLang="zh-CN"/>
          </a:p>
        </p:txBody>
      </p:sp>
    </p:spTree>
    <p:extLst>
      <p:ext uri="{BB962C8B-B14F-4D97-AF65-F5344CB8AC3E}">
        <p14:creationId xmlns:p14="http://schemas.microsoft.com/office/powerpoint/2010/main" val="512436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6553200" y="6248400"/>
            <a:ext cx="1905000" cy="457200"/>
          </a:xfrm>
        </p:spPr>
        <p:txBody>
          <a:bodyPr/>
          <a:lstStyle>
            <a:lvl1pPr>
              <a:defRPr/>
            </a:lvl1pPr>
          </a:lstStyle>
          <a:p>
            <a:fld id="{D3798845-5902-4B7E-8755-475EBD1EFBE0}" type="slidenum">
              <a:rPr lang="en-US" altLang="zh-CN"/>
              <a:pPr/>
              <a:t>‹#›</a:t>
            </a:fld>
            <a:endParaRPr lang="en-US" altLang="zh-CN"/>
          </a:p>
        </p:txBody>
      </p:sp>
    </p:spTree>
    <p:extLst>
      <p:ext uri="{BB962C8B-B14F-4D97-AF65-F5344CB8AC3E}">
        <p14:creationId xmlns:p14="http://schemas.microsoft.com/office/powerpoint/2010/main" val="1676583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223656" y="2770414"/>
            <a:ext cx="3799136" cy="637807"/>
          </a:xfrm>
        </p:spPr>
        <p:txBody>
          <a:bodyPr anchor="t" anchorCtr="0">
            <a:normAutofit/>
          </a:bodyPr>
          <a:lstStyle>
            <a:lvl1pPr algn="r">
              <a:defRPr sz="2100" b="0">
                <a:solidFill>
                  <a:schemeClr val="tx2"/>
                </a:solidFill>
                <a:effectLst/>
              </a:defRPr>
            </a:lvl1pPr>
          </a:lstStyle>
          <a:p>
            <a:r>
              <a:rPr lang="zh-CN" altLang="en-US" dirty="0"/>
              <a:t>此处添加您的标题</a:t>
            </a:r>
            <a:endParaRPr lang="en-US" dirty="0"/>
          </a:p>
        </p:txBody>
      </p:sp>
      <p:sp>
        <p:nvSpPr>
          <p:cNvPr id="3" name="日期占位符 2"/>
          <p:cNvSpPr>
            <a:spLocks noGrp="1"/>
          </p:cNvSpPr>
          <p:nvPr>
            <p:ph type="dt" sz="half" idx="10"/>
          </p:nvPr>
        </p:nvSpPr>
        <p:spPr/>
        <p:txBody>
          <a:bodyPr/>
          <a:lstStyle/>
          <a:p>
            <a:fld id="{EAB3E222-4EA1-4605-AA5D-1982A5AA0755}" type="datetime1">
              <a:rPr lang="zh-CN" altLang="en-US" smtClean="0"/>
              <a:t>2024/6/7</a:t>
            </a:fld>
            <a:endParaRPr lang="zh-CN" altLang="en-US"/>
          </a:p>
        </p:txBody>
      </p:sp>
      <p:sp>
        <p:nvSpPr>
          <p:cNvPr id="4" name="页脚占位符 3"/>
          <p:cNvSpPr>
            <a:spLocks noGrp="1"/>
          </p:cNvSpPr>
          <p:nvPr>
            <p:ph type="ftr" sz="quarter" idx="11"/>
          </p:nvPr>
        </p:nvSpPr>
        <p:spPr/>
        <p:txBody>
          <a:bodyPr/>
          <a:lstStyle/>
          <a:p>
            <a:r>
              <a:rPr lang="zh-CN" altLang="en-US"/>
              <a:t>清华大学出版社</a:t>
            </a:r>
          </a:p>
        </p:txBody>
      </p:sp>
      <p:sp>
        <p:nvSpPr>
          <p:cNvPr id="5" name="灯片编号占位符 4"/>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458687"/>
            <a:ext cx="3886200" cy="350955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458687"/>
            <a:ext cx="3886200" cy="350955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2CE11B0-8F6C-4D99-9ADC-2B1498DEEC6A}" type="datetime1">
              <a:rPr lang="zh-CN" altLang="en-US" smtClean="0"/>
              <a:t>2024/6/7</a:t>
            </a:fld>
            <a:endParaRPr lang="zh-CN" altLang="en-US"/>
          </a:p>
        </p:txBody>
      </p:sp>
      <p:sp>
        <p:nvSpPr>
          <p:cNvPr id="6" name="Footer Placeholder 5"/>
          <p:cNvSpPr>
            <a:spLocks noGrp="1"/>
          </p:cNvSpPr>
          <p:nvPr>
            <p:ph type="ftr" sz="quarter" idx="11"/>
          </p:nvPr>
        </p:nvSpPr>
        <p:spPr/>
        <p:txBody>
          <a:bodyPr/>
          <a:lstStyle/>
          <a:p>
            <a:r>
              <a:rPr lang="zh-CN" altLang="en-US"/>
              <a:t>清华大学出版社</a:t>
            </a:r>
          </a:p>
        </p:txBody>
      </p:sp>
      <p:sp>
        <p:nvSpPr>
          <p:cNvPr id="7" name="Slide Number Placeholder 6"/>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944563"/>
          </a:xfrm>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9841" y="1437323"/>
            <a:ext cx="3868340" cy="51339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p>
        </p:txBody>
      </p:sp>
      <p:sp>
        <p:nvSpPr>
          <p:cNvPr id="4" name="Content Placeholder 3"/>
          <p:cNvSpPr>
            <a:spLocks noGrp="1"/>
          </p:cNvSpPr>
          <p:nvPr>
            <p:ph sz="half" idx="2"/>
          </p:nvPr>
        </p:nvSpPr>
        <p:spPr>
          <a:xfrm>
            <a:off x="629841" y="2063115"/>
            <a:ext cx="3868340" cy="2905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1" y="1437323"/>
            <a:ext cx="3887391" cy="51339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1" y="2063115"/>
            <a:ext cx="3887391" cy="2905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002053C-B095-4268-AD71-6E75F1CF6906}" type="datetime1">
              <a:rPr lang="zh-CN" altLang="en-US" smtClean="0"/>
              <a:t>2024/6/7</a:t>
            </a:fld>
            <a:endParaRPr lang="zh-CN" altLang="en-US"/>
          </a:p>
        </p:txBody>
      </p:sp>
      <p:sp>
        <p:nvSpPr>
          <p:cNvPr id="8" name="Footer Placeholder 7"/>
          <p:cNvSpPr>
            <a:spLocks noGrp="1"/>
          </p:cNvSpPr>
          <p:nvPr>
            <p:ph type="ftr" sz="quarter" idx="11"/>
          </p:nvPr>
        </p:nvSpPr>
        <p:spPr/>
        <p:txBody>
          <a:bodyPr/>
          <a:lstStyle/>
          <a:p>
            <a:r>
              <a:rPr lang="zh-CN" altLang="en-US"/>
              <a:t>清华大学出版社</a:t>
            </a:r>
          </a:p>
        </p:txBody>
      </p:sp>
      <p:sp>
        <p:nvSpPr>
          <p:cNvPr id="9" name="Slide Number Placeholder 8"/>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06461" y="2002969"/>
            <a:ext cx="3731078" cy="1828800"/>
          </a:xfrm>
        </p:spPr>
        <p:txBody>
          <a:bodyPr>
            <a:noAutofit/>
          </a:bodyPr>
          <a:lstStyle>
            <a:lvl1pPr algn="ctr">
              <a:defRPr sz="5400"/>
            </a:lvl1pPr>
          </a:lstStyle>
          <a:p>
            <a:r>
              <a:rPr lang="zh-CN" altLang="en-US" dirty="0"/>
              <a:t>编辑标题</a:t>
            </a:r>
            <a:endParaRPr lang="en-US" dirty="0"/>
          </a:p>
        </p:txBody>
      </p:sp>
      <p:sp>
        <p:nvSpPr>
          <p:cNvPr id="3" name="Date Placeholder 2"/>
          <p:cNvSpPr>
            <a:spLocks noGrp="1"/>
          </p:cNvSpPr>
          <p:nvPr>
            <p:ph type="dt" sz="half" idx="10"/>
          </p:nvPr>
        </p:nvSpPr>
        <p:spPr/>
        <p:txBody>
          <a:bodyPr/>
          <a:lstStyle/>
          <a:p>
            <a:fld id="{5ED6CC2E-B8BB-4699-8C84-A3AA7DBA09A5}" type="datetime1">
              <a:rPr lang="zh-CN" altLang="en-US" smtClean="0"/>
              <a:t>2024/6/7</a:t>
            </a:fld>
            <a:endParaRPr lang="zh-CN" altLang="en-US"/>
          </a:p>
        </p:txBody>
      </p:sp>
      <p:sp>
        <p:nvSpPr>
          <p:cNvPr id="4" name="Footer Placeholder 3"/>
          <p:cNvSpPr>
            <a:spLocks noGrp="1"/>
          </p:cNvSpPr>
          <p:nvPr>
            <p:ph type="ftr" sz="quarter" idx="11"/>
          </p:nvPr>
        </p:nvSpPr>
        <p:spPr/>
        <p:txBody>
          <a:bodyPr/>
          <a:lstStyle/>
          <a:p>
            <a:r>
              <a:rPr lang="zh-CN" altLang="en-US"/>
              <a:t>清华大学出版社</a:t>
            </a:r>
          </a:p>
        </p:txBody>
      </p:sp>
      <p:sp>
        <p:nvSpPr>
          <p:cNvPr id="5" name="Slide Number Placeholder 4"/>
          <p:cNvSpPr>
            <a:spLocks noGrp="1"/>
          </p:cNvSpPr>
          <p:nvPr>
            <p:ph type="sldNum" sz="quarter" idx="12"/>
          </p:nvPr>
        </p:nvSpPr>
        <p:spPr/>
        <p:txBody>
          <a:bodyPr/>
          <a:lstStyle/>
          <a:p>
            <a:fld id="{249B50B9-7135-4D78-A58F-DF4CD6531EC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35ED2D-75E8-441B-8ACC-97DAE40A05E3}" type="datetime1">
              <a:rPr lang="zh-CN" altLang="en-US" smtClean="0"/>
              <a:t>2024/6/7</a:t>
            </a:fld>
            <a:endParaRPr lang="zh-CN" altLang="en-US"/>
          </a:p>
        </p:txBody>
      </p:sp>
      <p:sp>
        <p:nvSpPr>
          <p:cNvPr id="3" name="Footer Placeholder 2"/>
          <p:cNvSpPr>
            <a:spLocks noGrp="1"/>
          </p:cNvSpPr>
          <p:nvPr>
            <p:ph type="ftr" sz="quarter" idx="11"/>
          </p:nvPr>
        </p:nvSpPr>
        <p:spPr/>
        <p:txBody>
          <a:bodyPr/>
          <a:lstStyle/>
          <a:p>
            <a:r>
              <a:rPr lang="zh-CN" altLang="en-US"/>
              <a:t>清华大学出版社</a:t>
            </a:r>
          </a:p>
        </p:txBody>
      </p:sp>
      <p:sp>
        <p:nvSpPr>
          <p:cNvPr id="4" name="Slide Number Placeholder 3"/>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020" y="457201"/>
            <a:ext cx="7525963" cy="718457"/>
          </a:xfrm>
        </p:spPr>
        <p:txBody>
          <a:bodyPr anchor="ctr">
            <a:normAutofit/>
          </a:bodyPr>
          <a:lstStyle>
            <a:lvl1pPr algn="ctr">
              <a:defRPr sz="21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348" y="1197430"/>
            <a:ext cx="7519307" cy="2917372"/>
          </a:xfrm>
        </p:spPr>
        <p:txBody>
          <a:bodyPr anchor="ct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1154430" y="4288974"/>
            <a:ext cx="7177224" cy="1980293"/>
          </a:xfrm>
        </p:spPr>
        <p:txBody>
          <a:bodyPr>
            <a:normAutofit/>
          </a:bodyPr>
          <a:lstStyle>
            <a:lvl1pPr marL="0" indent="0">
              <a:buNone/>
              <a:defRPr sz="13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935D87D5-85CB-4875-B193-CA75B2106C0C}" type="datetime1">
              <a:rPr lang="zh-CN" altLang="en-US" smtClean="0"/>
              <a:t>2024/6/7</a:t>
            </a:fld>
            <a:endParaRPr lang="zh-CN" altLang="en-US"/>
          </a:p>
        </p:txBody>
      </p:sp>
      <p:sp>
        <p:nvSpPr>
          <p:cNvPr id="6" name="Footer Placeholder 5"/>
          <p:cNvSpPr>
            <a:spLocks noGrp="1"/>
          </p:cNvSpPr>
          <p:nvPr>
            <p:ph type="ftr" sz="quarter" idx="11"/>
          </p:nvPr>
        </p:nvSpPr>
        <p:spPr/>
        <p:txBody>
          <a:bodyPr/>
          <a:lstStyle/>
          <a:p>
            <a:r>
              <a:rPr lang="zh-CN" altLang="en-US"/>
              <a:t>清华大学出版社</a:t>
            </a:r>
          </a:p>
        </p:txBody>
      </p:sp>
      <p:sp>
        <p:nvSpPr>
          <p:cNvPr id="7" name="Slide Number Placeholder 6"/>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23415" y="365126"/>
            <a:ext cx="791936"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94016" y="365126"/>
            <a:ext cx="6498771"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ABB251-2C4B-4A8E-92C2-7BB378AC2A2D}" type="datetime1">
              <a:rPr lang="zh-CN" altLang="en-US" smtClean="0"/>
              <a:t>2024/6/7</a:t>
            </a:fld>
            <a:endParaRPr lang="zh-CN" altLang="en-US"/>
          </a:p>
        </p:txBody>
      </p:sp>
      <p:sp>
        <p:nvSpPr>
          <p:cNvPr id="5" name="Footer Placeholder 4"/>
          <p:cNvSpPr>
            <a:spLocks noGrp="1"/>
          </p:cNvSpPr>
          <p:nvPr>
            <p:ph type="ftr" sz="quarter" idx="11"/>
          </p:nvPr>
        </p:nvSpPr>
        <p:spPr/>
        <p:txBody>
          <a:bodyPr/>
          <a:lstStyle/>
          <a:p>
            <a:r>
              <a:rPr lang="zh-CN" altLang="en-US"/>
              <a:t>清华大学出版社</a:t>
            </a:r>
          </a:p>
        </p:txBody>
      </p:sp>
      <p:sp>
        <p:nvSpPr>
          <p:cNvPr id="6" name="Slide Number Placeholder 5"/>
          <p:cNvSpPr>
            <a:spLocks noGrp="1"/>
          </p:cNvSpPr>
          <p:nvPr>
            <p:ph type="sldNum" sz="quarter" idx="12"/>
          </p:nvPr>
        </p:nvSpPr>
        <p:spPr/>
        <p:txBody>
          <a:bodyPr/>
          <a:lstStyle/>
          <a:p>
            <a:fld id="{93ADA3DE-FABF-4925-BE42-A002C40F88E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628650" y="365125"/>
            <a:ext cx="7886700" cy="85407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custDataLst>
              <p:tags r:id="rId13"/>
            </p:custDataLst>
          </p:nvPr>
        </p:nvSpPr>
        <p:spPr>
          <a:xfrm>
            <a:off x="628650" y="1502229"/>
            <a:ext cx="7886700" cy="346601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A8AE05C-2581-46D2-8176-A134AD7A69F2}" type="datetime1">
              <a:rPr lang="zh-CN" altLang="en-US" smtClean="0"/>
              <a:t>2024/6/7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zh-CN" altLang="en-US"/>
              <a:t>清华大学出版社</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3ADA3DE-FABF-4925-BE42-A002C40F88E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l" defTabSz="685800" rtl="0" eaLnBrk="1" latinLnBrk="0" hangingPunct="1">
        <a:lnSpc>
          <a:spcPct val="90000"/>
        </a:lnSpc>
        <a:spcBef>
          <a:spcPct val="0"/>
        </a:spcBef>
        <a:buNone/>
        <a:defRPr sz="2400" b="1" kern="1200">
          <a:solidFill>
            <a:schemeClr val="accent1"/>
          </a:solidFill>
          <a:latin typeface="黑体" panose="02010609060101010101" pitchFamily="2" charset="-122"/>
          <a:ea typeface="黑体" panose="02010609060101010101" pitchFamily="2" charset="-122"/>
          <a:cs typeface="+mj-cs"/>
        </a:defRPr>
      </a:lvl1pPr>
    </p:titleStyle>
    <p:bodyStyle>
      <a:lvl1pPr marL="171450" indent="-170815" algn="l" defTabSz="685800" rtl="0" eaLnBrk="1" latinLnBrk="0" hangingPunct="1">
        <a:lnSpc>
          <a:spcPct val="90000"/>
        </a:lnSpc>
        <a:spcBef>
          <a:spcPts val="750"/>
        </a:spcBef>
        <a:buClr>
          <a:schemeClr val="accent1"/>
        </a:buClr>
        <a:buSzPct val="80000"/>
        <a:buFont typeface="Wingdings 2" panose="05020102010507070707" pitchFamily="18" charset="2"/>
        <a:buChar char=""/>
        <a:defRPr sz="2100" kern="1200">
          <a:solidFill>
            <a:schemeClr val="accent1">
              <a:lumMod val="75000"/>
            </a:schemeClr>
          </a:solidFill>
          <a:latin typeface="黑体" panose="02010609060101010101" pitchFamily="2" charset="-122"/>
          <a:ea typeface="黑体" panose="02010609060101010101" pitchFamily="2" charset="-122"/>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accent1">
              <a:lumMod val="75000"/>
            </a:schemeClr>
          </a:solidFill>
          <a:latin typeface="黑体" panose="02010609060101010101" pitchFamily="2" charset="-122"/>
          <a:ea typeface="黑体" panose="02010609060101010101" pitchFamily="2" charset="-122"/>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accent1">
              <a:lumMod val="75000"/>
            </a:schemeClr>
          </a:solidFill>
          <a:latin typeface="黑体" panose="02010609060101010101" pitchFamily="2" charset="-122"/>
          <a:ea typeface="黑体" panose="02010609060101010101" pitchFamily="2" charset="-122"/>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2"/>
            </a:gs>
            <a:gs pos="50000">
              <a:srgbClr val="0000CC"/>
            </a:gs>
            <a:gs pos="100000">
              <a:schemeClr val="tx2"/>
            </a:gs>
          </a:gsLst>
          <a:lin ang="2700000" scaled="1"/>
        </a:gradFill>
        <a:effectLst/>
      </p:bgPr>
    </p:bg>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90499"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9050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FFFF00"/>
                </a:solidFill>
              </a:defRPr>
            </a:lvl1pPr>
          </a:lstStyle>
          <a:p>
            <a:pPr>
              <a:spcBef>
                <a:spcPct val="0"/>
              </a:spcBef>
            </a:pPr>
            <a:endParaRPr lang="en-US" altLang="zh-CN" b="0">
              <a:ea typeface="宋体" pitchFamily="2" charset="-122"/>
            </a:endParaRPr>
          </a:p>
        </p:txBody>
      </p:sp>
      <p:sp>
        <p:nvSpPr>
          <p:cNvPr id="490502"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FFFF00"/>
                </a:solidFill>
              </a:defRPr>
            </a:lvl1pPr>
          </a:lstStyle>
          <a:p>
            <a:pPr>
              <a:spcBef>
                <a:spcPct val="0"/>
              </a:spcBef>
            </a:pPr>
            <a:fld id="{EE5C3403-F471-46BE-A9FA-E46DD4778906}" type="slidenum">
              <a:rPr lang="en-US" altLang="zh-CN" b="0" smtClean="0">
                <a:ea typeface="宋体" pitchFamily="2" charset="-122"/>
              </a:rPr>
              <a:pPr>
                <a:spcBef>
                  <a:spcPct val="0"/>
                </a:spcBef>
              </a:pPr>
              <a:t>‹#›</a:t>
            </a:fld>
            <a:endParaRPr lang="en-US" altLang="zh-CN" b="0">
              <a:ea typeface="宋体" pitchFamily="2" charset="-122"/>
            </a:endParaRPr>
          </a:p>
        </p:txBody>
      </p:sp>
    </p:spTree>
    <p:extLst>
      <p:ext uri="{BB962C8B-B14F-4D97-AF65-F5344CB8AC3E}">
        <p14:creationId xmlns:p14="http://schemas.microsoft.com/office/powerpoint/2010/main" val="375376674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rtl="0" fontAlgn="base">
        <a:spcBef>
          <a:spcPct val="0"/>
        </a:spcBef>
        <a:spcAft>
          <a:spcPct val="0"/>
        </a:spcAft>
        <a:defRPr kumimoji="1" sz="4400">
          <a:solidFill>
            <a:srgbClr val="FFFF00"/>
          </a:solidFill>
          <a:latin typeface="+mj-lt"/>
          <a:ea typeface="+mj-ea"/>
          <a:cs typeface="+mj-cs"/>
        </a:defRPr>
      </a:lvl1pPr>
      <a:lvl2pPr algn="ctr" rtl="0" fontAlgn="base">
        <a:spcBef>
          <a:spcPct val="0"/>
        </a:spcBef>
        <a:spcAft>
          <a:spcPct val="0"/>
        </a:spcAft>
        <a:defRPr kumimoji="1" sz="4400">
          <a:solidFill>
            <a:srgbClr val="FFFF00"/>
          </a:solidFill>
          <a:latin typeface="Times New Roman" pitchFamily="18" charset="0"/>
          <a:ea typeface="宋体" pitchFamily="2" charset="-122"/>
        </a:defRPr>
      </a:lvl2pPr>
      <a:lvl3pPr algn="ctr" rtl="0" fontAlgn="base">
        <a:spcBef>
          <a:spcPct val="0"/>
        </a:spcBef>
        <a:spcAft>
          <a:spcPct val="0"/>
        </a:spcAft>
        <a:defRPr kumimoji="1" sz="4400">
          <a:solidFill>
            <a:srgbClr val="FFFF00"/>
          </a:solidFill>
          <a:latin typeface="Times New Roman" pitchFamily="18" charset="0"/>
          <a:ea typeface="宋体" pitchFamily="2" charset="-122"/>
        </a:defRPr>
      </a:lvl3pPr>
      <a:lvl4pPr algn="ctr" rtl="0" fontAlgn="base">
        <a:spcBef>
          <a:spcPct val="0"/>
        </a:spcBef>
        <a:spcAft>
          <a:spcPct val="0"/>
        </a:spcAft>
        <a:defRPr kumimoji="1" sz="4400">
          <a:solidFill>
            <a:srgbClr val="FFFF00"/>
          </a:solidFill>
          <a:latin typeface="Times New Roman" pitchFamily="18" charset="0"/>
          <a:ea typeface="宋体" pitchFamily="2" charset="-122"/>
        </a:defRPr>
      </a:lvl4pPr>
      <a:lvl5pPr algn="ctr" rtl="0" fontAlgn="base">
        <a:spcBef>
          <a:spcPct val="0"/>
        </a:spcBef>
        <a:spcAft>
          <a:spcPct val="0"/>
        </a:spcAft>
        <a:defRPr kumimoji="1" sz="4400">
          <a:solidFill>
            <a:srgbClr val="FFFF00"/>
          </a:solidFill>
          <a:latin typeface="Times New Roman" pitchFamily="18" charset="0"/>
          <a:ea typeface="宋体" pitchFamily="2" charset="-122"/>
        </a:defRPr>
      </a:lvl5pPr>
      <a:lvl6pPr marL="457200" algn="ctr" rtl="0" fontAlgn="base">
        <a:spcBef>
          <a:spcPct val="0"/>
        </a:spcBef>
        <a:spcAft>
          <a:spcPct val="0"/>
        </a:spcAft>
        <a:defRPr kumimoji="1" sz="4400">
          <a:solidFill>
            <a:srgbClr val="FFFF00"/>
          </a:solidFill>
          <a:latin typeface="Times New Roman" pitchFamily="18" charset="0"/>
          <a:ea typeface="宋体" pitchFamily="2" charset="-122"/>
        </a:defRPr>
      </a:lvl6pPr>
      <a:lvl7pPr marL="914400" algn="ctr" rtl="0" fontAlgn="base">
        <a:spcBef>
          <a:spcPct val="0"/>
        </a:spcBef>
        <a:spcAft>
          <a:spcPct val="0"/>
        </a:spcAft>
        <a:defRPr kumimoji="1" sz="4400">
          <a:solidFill>
            <a:srgbClr val="FFFF00"/>
          </a:solidFill>
          <a:latin typeface="Times New Roman" pitchFamily="18" charset="0"/>
          <a:ea typeface="宋体" pitchFamily="2" charset="-122"/>
        </a:defRPr>
      </a:lvl7pPr>
      <a:lvl8pPr marL="1371600" algn="ctr" rtl="0" fontAlgn="base">
        <a:spcBef>
          <a:spcPct val="0"/>
        </a:spcBef>
        <a:spcAft>
          <a:spcPct val="0"/>
        </a:spcAft>
        <a:defRPr kumimoji="1" sz="4400">
          <a:solidFill>
            <a:srgbClr val="FFFF00"/>
          </a:solidFill>
          <a:latin typeface="Times New Roman" pitchFamily="18" charset="0"/>
          <a:ea typeface="宋体" pitchFamily="2" charset="-122"/>
        </a:defRPr>
      </a:lvl8pPr>
      <a:lvl9pPr marL="1828800" algn="ctr" rtl="0" fontAlgn="base">
        <a:spcBef>
          <a:spcPct val="0"/>
        </a:spcBef>
        <a:spcAft>
          <a:spcPct val="0"/>
        </a:spcAft>
        <a:defRPr kumimoji="1" sz="4400">
          <a:solidFill>
            <a:srgbClr val="FFFF00"/>
          </a:solidFill>
          <a:latin typeface="Times New Roman" pitchFamily="18" charset="0"/>
          <a:ea typeface="宋体" pitchFamily="2" charset="-122"/>
        </a:defRPr>
      </a:lvl9pPr>
    </p:titleStyle>
    <p:bodyStyle>
      <a:lvl1pPr marL="342900" indent="-342900" algn="l" rtl="0" fontAlgn="base">
        <a:spcBef>
          <a:spcPct val="20000"/>
        </a:spcBef>
        <a:spcAft>
          <a:spcPct val="0"/>
        </a:spcAft>
        <a:buChar char="•"/>
        <a:defRPr kumimoji="1" sz="3200">
          <a:solidFill>
            <a:srgbClr val="FFFF00"/>
          </a:solidFill>
          <a:latin typeface="+mn-lt"/>
          <a:ea typeface="+mn-ea"/>
          <a:cs typeface="+mn-cs"/>
        </a:defRPr>
      </a:lvl1pPr>
      <a:lvl2pPr marL="742950" indent="-285750" algn="l" rtl="0" fontAlgn="base">
        <a:spcBef>
          <a:spcPct val="20000"/>
        </a:spcBef>
        <a:spcAft>
          <a:spcPct val="0"/>
        </a:spcAft>
        <a:buChar char="–"/>
        <a:defRPr kumimoji="1" sz="2800">
          <a:solidFill>
            <a:srgbClr val="FFFF00"/>
          </a:solidFill>
          <a:latin typeface="+mn-lt"/>
          <a:ea typeface="+mn-ea"/>
        </a:defRPr>
      </a:lvl2pPr>
      <a:lvl3pPr marL="1143000" indent="-228600" algn="l" rtl="0" fontAlgn="base">
        <a:spcBef>
          <a:spcPct val="20000"/>
        </a:spcBef>
        <a:spcAft>
          <a:spcPct val="0"/>
        </a:spcAft>
        <a:buChar char="•"/>
        <a:defRPr kumimoji="1" sz="2400">
          <a:solidFill>
            <a:srgbClr val="FFFF00"/>
          </a:solidFill>
          <a:latin typeface="+mn-lt"/>
          <a:ea typeface="+mn-ea"/>
        </a:defRPr>
      </a:lvl3pPr>
      <a:lvl4pPr marL="1600200" indent="-228600" algn="l" rtl="0" fontAlgn="base">
        <a:spcBef>
          <a:spcPct val="20000"/>
        </a:spcBef>
        <a:spcAft>
          <a:spcPct val="0"/>
        </a:spcAft>
        <a:buChar char="–"/>
        <a:defRPr kumimoji="1" sz="2000">
          <a:solidFill>
            <a:srgbClr val="FFFF00"/>
          </a:solidFill>
          <a:latin typeface="+mn-lt"/>
          <a:ea typeface="+mn-ea"/>
        </a:defRPr>
      </a:lvl4pPr>
      <a:lvl5pPr marL="2057400" indent="-228600" algn="l" rtl="0" fontAlgn="base">
        <a:spcBef>
          <a:spcPct val="20000"/>
        </a:spcBef>
        <a:spcAft>
          <a:spcPct val="0"/>
        </a:spcAft>
        <a:buChar char="»"/>
        <a:defRPr kumimoji="1" sz="2000">
          <a:solidFill>
            <a:srgbClr val="FFFF00"/>
          </a:solidFill>
          <a:latin typeface="+mn-lt"/>
          <a:ea typeface="+mn-ea"/>
        </a:defRPr>
      </a:lvl5pPr>
      <a:lvl6pPr marL="2514600" indent="-228600" algn="l" rtl="0" fontAlgn="base">
        <a:spcBef>
          <a:spcPct val="20000"/>
        </a:spcBef>
        <a:spcAft>
          <a:spcPct val="0"/>
        </a:spcAft>
        <a:buChar char="»"/>
        <a:defRPr kumimoji="1" sz="2000">
          <a:solidFill>
            <a:srgbClr val="FFFF00"/>
          </a:solidFill>
          <a:latin typeface="+mn-lt"/>
          <a:ea typeface="+mn-ea"/>
        </a:defRPr>
      </a:lvl6pPr>
      <a:lvl7pPr marL="2971800" indent="-228600" algn="l" rtl="0" fontAlgn="base">
        <a:spcBef>
          <a:spcPct val="20000"/>
        </a:spcBef>
        <a:spcAft>
          <a:spcPct val="0"/>
        </a:spcAft>
        <a:buChar char="»"/>
        <a:defRPr kumimoji="1" sz="2000">
          <a:solidFill>
            <a:srgbClr val="FFFF00"/>
          </a:solidFill>
          <a:latin typeface="+mn-lt"/>
          <a:ea typeface="+mn-ea"/>
        </a:defRPr>
      </a:lvl7pPr>
      <a:lvl8pPr marL="3429000" indent="-228600" algn="l" rtl="0" fontAlgn="base">
        <a:spcBef>
          <a:spcPct val="20000"/>
        </a:spcBef>
        <a:spcAft>
          <a:spcPct val="0"/>
        </a:spcAft>
        <a:buChar char="»"/>
        <a:defRPr kumimoji="1" sz="2000">
          <a:solidFill>
            <a:srgbClr val="FFFF00"/>
          </a:solidFill>
          <a:latin typeface="+mn-lt"/>
          <a:ea typeface="+mn-ea"/>
        </a:defRPr>
      </a:lvl8pPr>
      <a:lvl9pPr marL="3886200" indent="-228600" algn="l" rtl="0" fontAlgn="base">
        <a:spcBef>
          <a:spcPct val="20000"/>
        </a:spcBef>
        <a:spcAft>
          <a:spcPct val="0"/>
        </a:spcAft>
        <a:buChar char="»"/>
        <a:defRPr kumimoji="1" sz="2000">
          <a:solidFill>
            <a:srgbClr val="FFFF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ripam.com.cn/" TargetMode="Externa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hyperlink" Target="http://baike.baidu.com/image/aa59892b73bb10c4e7cd405f" TargetMode="Externa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5.emf"/><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www.bilibili.com/video/BV1Vb411p7dJ/?spm_id_from=333.337.search-card.all.click&amp;vd_source=92c3e61c6f2cac86e685f7874a717855"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package" Target="../embeddings/Microsoft_PowerPoint_Presentation1.pptx"/><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Microsoft_PowerPoint_97-2003_Presentation.ppt"/><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0.bin"/><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2.bin"/><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PowerPoint_Presentation2.pptx"/><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zhihu.com/zvideo/1673350552124534786?utm_id=0" TargetMode="External"/><Relationship Id="rId2" Type="http://schemas.openxmlformats.org/officeDocument/2006/relationships/hyperlink" Target="https://www.bilibili.com/video/BV1mt411e7Dp/?spm_id_from=333.337.search-card.all.click&amp;vd_source=92c3e61c6f2cac86e685f7874a717855" TargetMode="External"/><Relationship Id="rId1" Type="http://schemas.openxmlformats.org/officeDocument/2006/relationships/slideLayout" Target="../slideLayouts/slideLayout7.xml"/><Relationship Id="rId5" Type="http://schemas.openxmlformats.org/officeDocument/2006/relationships/hyperlink" Target="https://www.bilibili.com/video/BV14N411p77P/?spm_id_from=333.337.search-card.all.click&amp;vd_source=92c3e61c6f2cac86e685f7874a717855" TargetMode="External"/><Relationship Id="rId4" Type="http://schemas.openxmlformats.org/officeDocument/2006/relationships/hyperlink" Target="https://www.bilibili.com/video/BV1Zv4y167pV/?spm_id_from=333.337.search-card.all.click&amp;vd_source=92c3e61c6f2cac86e685f7874a717855"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mp.weixin.qq.com/s?__biz=MzI0NTcyMzU1Nw==&amp;mid=2247558864&amp;idx=2&amp;sn=c5c5e3883bcf6e7c9b08bf1578d7415e&amp;chksm=e9499e1ade3e170c26e9f88b55d601d961eb05ed075beb4c23c2d5216305b6b57e0a706bb672&amp;scene=27" TargetMode="External"/><Relationship Id="rId2" Type="http://schemas.openxmlformats.org/officeDocument/2006/relationships/hyperlink" Target="https://www.bilibili.com/video/BV1fQ4y1a7LW/?spm_id_from=333.788.recommend_more_video.1&amp;vd_source=92c3e61c6f2cac86e685f7874a717855"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package" Target="../embeddings/Microsoft_PowerPoint_Presentation.ppt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1" name="Rectangle 5">
            <a:hlinkClick r:id="rId3"/>
          </p:cNvPr>
          <p:cNvSpPr>
            <a:spLocks noChangeArrowheads="1"/>
          </p:cNvSpPr>
          <p:nvPr/>
        </p:nvSpPr>
        <p:spPr bwMode="auto">
          <a:xfrm>
            <a:off x="1800225" y="3733800"/>
            <a:ext cx="5543550" cy="2016125"/>
          </a:xfrm>
          <a:prstGeom prst="rect">
            <a:avLst/>
          </a:prstGeom>
          <a:noFill/>
          <a:ln w="25400">
            <a:noFill/>
            <a:miter lim="800000"/>
            <a:tailEnd type="none" w="sm" len="med"/>
          </a:ln>
          <a:effectLst/>
        </p:spPr>
        <p:txBody>
          <a:bodyPr wrap="none" anchor="ctr"/>
          <a:lstStyle/>
          <a:p>
            <a:endParaRPr lang="zh-CN" altLang="en-US"/>
          </a:p>
        </p:txBody>
      </p:sp>
      <p:sp>
        <p:nvSpPr>
          <p:cNvPr id="270344" name="Rectangle 8"/>
          <p:cNvSpPr>
            <a:spLocks noGrp="1" noChangeArrowheads="1"/>
          </p:cNvSpPr>
          <p:nvPr>
            <p:ph type="ctrTitle"/>
          </p:nvPr>
        </p:nvSpPr>
        <p:spPr>
          <a:xfrm>
            <a:off x="3731599" y="764704"/>
            <a:ext cx="5236771" cy="2304125"/>
          </a:xfrm>
        </p:spPr>
        <p:txBody>
          <a:bodyPr>
            <a:noAutofit/>
          </a:bodyPr>
          <a:lstStyle/>
          <a:p>
            <a:pPr eaLnBrk="0" fontAlgn="base" hangingPunct="0">
              <a:lnSpc>
                <a:spcPct val="110000"/>
              </a:lnSpc>
              <a:spcBef>
                <a:spcPct val="20000"/>
              </a:spcBef>
              <a:spcAft>
                <a:spcPct val="0"/>
              </a:spcAft>
            </a:pPr>
            <a:r>
              <a:rPr lang="zh-CN" altLang="en-US" sz="5400" noProof="1">
                <a:solidFill>
                  <a:srgbClr val="0070C0"/>
                </a:solidFill>
                <a:latin typeface="华文楷体" pitchFamily="2" charset="-122"/>
                <a:ea typeface="华文楷体" pitchFamily="2" charset="-122"/>
              </a:rPr>
              <a:t>第</a:t>
            </a:r>
            <a:r>
              <a:rPr lang="en-US" altLang="zh-CN" sz="5400" noProof="1">
                <a:solidFill>
                  <a:srgbClr val="0070C0"/>
                </a:solidFill>
              </a:rPr>
              <a:t>10</a:t>
            </a:r>
            <a:r>
              <a:rPr lang="zh-CN" altLang="en-US" sz="5400" noProof="1">
                <a:solidFill>
                  <a:srgbClr val="0070C0"/>
                </a:solidFill>
                <a:latin typeface="华文楷体" pitchFamily="2" charset="-122"/>
                <a:ea typeface="华文楷体" pitchFamily="2" charset="-122"/>
              </a:rPr>
              <a:t>章 </a:t>
            </a:r>
            <a:br>
              <a:rPr lang="en-US" altLang="zh-CN" sz="5400" noProof="1">
                <a:solidFill>
                  <a:srgbClr val="0070C0"/>
                </a:solidFill>
                <a:latin typeface="华文楷体" pitchFamily="2" charset="-122"/>
                <a:ea typeface="华文楷体" pitchFamily="2" charset="-122"/>
              </a:rPr>
            </a:br>
            <a:r>
              <a:rPr lang="zh-CN" altLang="en-US" sz="5400" noProof="1">
                <a:solidFill>
                  <a:srgbClr val="0070C0"/>
                </a:solidFill>
                <a:latin typeface="华文楷体" pitchFamily="2" charset="-122"/>
                <a:ea typeface="华文楷体" pitchFamily="2" charset="-122"/>
              </a:rPr>
              <a:t> 项目质量管理</a:t>
            </a:r>
          </a:p>
        </p:txBody>
      </p:sp>
      <p:sp>
        <p:nvSpPr>
          <p:cNvPr id="2" name="页脚占位符 1"/>
          <p:cNvSpPr>
            <a:spLocks noGrp="1"/>
          </p:cNvSpPr>
          <p:nvPr>
            <p:ph type="ftr" sz="quarter" idx="11"/>
          </p:nvPr>
        </p:nvSpPr>
        <p:spPr/>
        <p:txBody>
          <a:bodyPr/>
          <a:lstStyle/>
          <a:p>
            <a:r>
              <a:rPr lang="zh-CN" altLang="en-US"/>
              <a:t>清华大学出版社</a:t>
            </a:r>
          </a:p>
        </p:txBody>
      </p:sp>
      <p:sp>
        <p:nvSpPr>
          <p:cNvPr id="3" name="灯片编号占位符 2"/>
          <p:cNvSpPr>
            <a:spLocks noGrp="1"/>
          </p:cNvSpPr>
          <p:nvPr>
            <p:ph type="sldNum" sz="quarter" idx="12"/>
          </p:nvPr>
        </p:nvSpPr>
        <p:spPr/>
        <p:txBody>
          <a:bodyPr/>
          <a:lstStyle/>
          <a:p>
            <a:fld id="{93ADA3DE-FABF-4925-BE42-A002C40F88EB}" type="slidenum">
              <a:rPr lang="zh-CN" altLang="en-US" smtClean="0"/>
              <a:t>1</a:t>
            </a:fld>
            <a:endParaRPr lang="zh-CN" altLang="en-US"/>
          </a:p>
        </p:txBody>
      </p:sp>
      <p:sp>
        <p:nvSpPr>
          <p:cNvPr id="6" name="Rectangle 6"/>
          <p:cNvSpPr>
            <a:spLocks noChangeArrowheads="1"/>
          </p:cNvSpPr>
          <p:nvPr/>
        </p:nvSpPr>
        <p:spPr bwMode="auto">
          <a:xfrm>
            <a:off x="3657624" y="3657594"/>
            <a:ext cx="5384722" cy="177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lstStyle>
            <a:lvl1pPr marL="341313" indent="-341313"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spcBef>
                <a:spcPct val="20000"/>
              </a:spcBef>
              <a:buClr>
                <a:schemeClr val="hlink"/>
              </a:buClr>
            </a:pPr>
            <a:r>
              <a:rPr lang="zh-CN" altLang="en-US" sz="3200" b="1" dirty="0">
                <a:solidFill>
                  <a:srgbClr val="000000"/>
                </a:solidFill>
                <a:ea typeface="华文新魏" pitchFamily="2" charset="-122"/>
              </a:rPr>
              <a:t>杭州电子科技大学 管理学院</a:t>
            </a:r>
          </a:p>
        </p:txBody>
      </p:sp>
    </p:spTree>
    <p:custDataLst>
      <p:tags r:id="rId1"/>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 name="灯片编号占位符 4"/>
          <p:cNvSpPr>
            <a:spLocks noGrp="1"/>
          </p:cNvSpPr>
          <p:nvPr>
            <p:ph type="sldNum" sz="quarter" idx="12"/>
          </p:nvPr>
        </p:nvSpPr>
        <p:spPr/>
        <p:txBody>
          <a:bodyPr/>
          <a:lstStyle/>
          <a:p>
            <a:fld id="{EBC94E85-572D-4BF0-9FAF-7E465AEE4BB0}" type="slidenum">
              <a:rPr lang="en-US" altLang="zh-CN">
                <a:solidFill>
                  <a:srgbClr val="000000"/>
                </a:solidFill>
              </a:rPr>
              <a:pPr/>
              <a:t>10</a:t>
            </a:fld>
            <a:endParaRPr lang="en-US" altLang="zh-CN">
              <a:solidFill>
                <a:srgbClr val="000000"/>
              </a:solidFill>
            </a:endParaRPr>
          </a:p>
        </p:txBody>
      </p:sp>
      <p:sp>
        <p:nvSpPr>
          <p:cNvPr id="1256454" name="Text Box 6"/>
          <p:cNvSpPr txBox="1">
            <a:spLocks noChangeArrowheads="1"/>
          </p:cNvSpPr>
          <p:nvPr/>
        </p:nvSpPr>
        <p:spPr bwMode="auto">
          <a:xfrm>
            <a:off x="539750" y="22764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2400" b="0" dirty="0">
                <a:solidFill>
                  <a:srgbClr val="000000"/>
                </a:solidFill>
                <a:ea typeface="宋体" pitchFamily="2" charset="-122"/>
              </a:rPr>
              <a:t>休哈特</a:t>
            </a:r>
          </a:p>
        </p:txBody>
      </p:sp>
      <p:sp>
        <p:nvSpPr>
          <p:cNvPr id="1256455" name="Rectangle 7"/>
          <p:cNvSpPr>
            <a:spLocks noChangeArrowheads="1"/>
          </p:cNvSpPr>
          <p:nvPr/>
        </p:nvSpPr>
        <p:spPr bwMode="auto">
          <a:xfrm>
            <a:off x="250825" y="2774861"/>
            <a:ext cx="19796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spcBef>
                <a:spcPct val="0"/>
              </a:spcBef>
            </a:pPr>
            <a:r>
              <a:rPr lang="zh-CN" altLang="en-US" sz="2400">
                <a:solidFill>
                  <a:srgbClr val="000000"/>
                </a:solidFill>
                <a:ea typeface="宋体" pitchFamily="2" charset="-122"/>
              </a:rPr>
              <a:t>统计质量控制 </a:t>
            </a:r>
            <a:r>
              <a:rPr lang="en-US" altLang="zh-CN" sz="2400">
                <a:solidFill>
                  <a:srgbClr val="000000"/>
                </a:solidFill>
                <a:ea typeface="宋体" pitchFamily="2" charset="-122"/>
              </a:rPr>
              <a:t>(SQC) </a:t>
            </a:r>
            <a:r>
              <a:rPr lang="zh-CN" altLang="en-US" sz="2400">
                <a:solidFill>
                  <a:srgbClr val="000000"/>
                </a:solidFill>
                <a:ea typeface="宋体" pitchFamily="2" charset="-122"/>
              </a:rPr>
              <a:t>之父</a:t>
            </a:r>
            <a:r>
              <a:rPr lang="zh-CN" altLang="en-US" sz="2400" b="0">
                <a:solidFill>
                  <a:srgbClr val="000000"/>
                </a:solidFill>
                <a:ea typeface="宋体" pitchFamily="2" charset="-122"/>
              </a:rPr>
              <a:t> </a:t>
            </a:r>
          </a:p>
        </p:txBody>
      </p:sp>
      <p:pic>
        <p:nvPicPr>
          <p:cNvPr id="1256457" name="Picture 9" descr="aa59892b73bb10c4e7cd405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867" y="244867"/>
            <a:ext cx="1871662" cy="2087563"/>
          </a:xfrm>
          <a:prstGeom prst="rect">
            <a:avLst/>
          </a:prstGeom>
          <a:noFill/>
          <a:extLst>
            <a:ext uri="{909E8E84-426E-40DD-AFC4-6F175D3DCCD1}">
              <a14:hiddenFill xmlns:a14="http://schemas.microsoft.com/office/drawing/2010/main">
                <a:solidFill>
                  <a:srgbClr val="FFFFFF"/>
                </a:solidFill>
              </a14:hiddenFill>
            </a:ext>
          </a:extLst>
        </p:spPr>
      </p:pic>
      <p:sp>
        <p:nvSpPr>
          <p:cNvPr id="1256458" name="Rectangle 10"/>
          <p:cNvSpPr>
            <a:spLocks noChangeArrowheads="1"/>
          </p:cNvSpPr>
          <p:nvPr/>
        </p:nvSpPr>
        <p:spPr bwMode="auto">
          <a:xfrm>
            <a:off x="4320382" y="3079517"/>
            <a:ext cx="1655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spcBef>
                <a:spcPct val="0"/>
              </a:spcBef>
            </a:pPr>
            <a:r>
              <a:rPr lang="en-US" altLang="zh-CN" sz="2400" b="0" dirty="0">
                <a:solidFill>
                  <a:srgbClr val="000000"/>
                </a:solidFill>
                <a:ea typeface="宋体" pitchFamily="2" charset="-122"/>
              </a:rPr>
              <a:t>PDCA</a:t>
            </a:r>
            <a:r>
              <a:rPr lang="zh-CN" altLang="en-US" sz="2400" b="0" dirty="0">
                <a:solidFill>
                  <a:srgbClr val="000000"/>
                </a:solidFill>
                <a:ea typeface="宋体" pitchFamily="2" charset="-122"/>
              </a:rPr>
              <a:t>循环 </a:t>
            </a:r>
          </a:p>
        </p:txBody>
      </p:sp>
      <p:sp>
        <p:nvSpPr>
          <p:cNvPr id="1256459" name="Rectangle 11"/>
          <p:cNvSpPr>
            <a:spLocks noChangeArrowheads="1"/>
          </p:cNvSpPr>
          <p:nvPr/>
        </p:nvSpPr>
        <p:spPr bwMode="auto">
          <a:xfrm>
            <a:off x="2268538" y="2703939"/>
            <a:ext cx="34559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spcBef>
                <a:spcPct val="0"/>
              </a:spcBef>
            </a:pPr>
            <a:r>
              <a:rPr lang="zh-CN" altLang="en-US" sz="2400" b="0" dirty="0">
                <a:solidFill>
                  <a:srgbClr val="000000"/>
                </a:solidFill>
                <a:ea typeface="宋体" pitchFamily="2" charset="-122"/>
              </a:rPr>
              <a:t>（</a:t>
            </a:r>
            <a:r>
              <a:rPr lang="en-US" altLang="zh-CN" sz="2400" b="0" dirty="0">
                <a:solidFill>
                  <a:srgbClr val="000000"/>
                </a:solidFill>
                <a:ea typeface="宋体" pitchFamily="2" charset="-122"/>
              </a:rPr>
              <a:t>W</a:t>
            </a:r>
            <a:r>
              <a:rPr lang="zh-CN" altLang="en-US" sz="2400" b="0" dirty="0">
                <a:solidFill>
                  <a:srgbClr val="000000"/>
                </a:solidFill>
                <a:ea typeface="宋体" pitchFamily="2" charset="-122"/>
              </a:rPr>
              <a:t>．</a:t>
            </a:r>
            <a:r>
              <a:rPr lang="en-US" altLang="zh-CN" sz="2400" b="0" dirty="0">
                <a:solidFill>
                  <a:srgbClr val="000000"/>
                </a:solidFill>
                <a:ea typeface="宋体" pitchFamily="2" charset="-122"/>
              </a:rPr>
              <a:t>Edwards</a:t>
            </a:r>
            <a:r>
              <a:rPr lang="zh-CN" altLang="en-US" sz="2400" b="0" dirty="0">
                <a:solidFill>
                  <a:srgbClr val="000000"/>
                </a:solidFill>
                <a:ea typeface="宋体" pitchFamily="2" charset="-122"/>
              </a:rPr>
              <a:t>．</a:t>
            </a:r>
            <a:r>
              <a:rPr lang="en-US" altLang="zh-CN" sz="2400" b="0" dirty="0">
                <a:solidFill>
                  <a:srgbClr val="000000"/>
                </a:solidFill>
                <a:ea typeface="宋体" pitchFamily="2" charset="-122"/>
              </a:rPr>
              <a:t>Deming</a:t>
            </a:r>
            <a:r>
              <a:rPr lang="zh-CN" altLang="en-US" sz="2400" b="0" dirty="0">
                <a:solidFill>
                  <a:srgbClr val="000000"/>
                </a:solidFill>
                <a:ea typeface="宋体" pitchFamily="2" charset="-122"/>
              </a:rPr>
              <a:t>）（</a:t>
            </a:r>
            <a:r>
              <a:rPr lang="en-US" altLang="zh-CN" sz="2400" b="0" dirty="0">
                <a:solidFill>
                  <a:srgbClr val="000000"/>
                </a:solidFill>
                <a:ea typeface="宋体" pitchFamily="2" charset="-122"/>
              </a:rPr>
              <a:t>1900 - 1993</a:t>
            </a:r>
            <a:r>
              <a:rPr lang="zh-CN" altLang="en-US" sz="2400" b="0" dirty="0">
                <a:solidFill>
                  <a:srgbClr val="000000"/>
                </a:solidFill>
                <a:ea typeface="宋体" pitchFamily="2" charset="-122"/>
              </a:rPr>
              <a:t>） </a:t>
            </a:r>
          </a:p>
        </p:txBody>
      </p:sp>
      <p:pic>
        <p:nvPicPr>
          <p:cNvPr id="1256461" name="Picture 13" descr="20080303102356975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188913"/>
            <a:ext cx="2133600" cy="2724150"/>
          </a:xfrm>
          <a:prstGeom prst="rect">
            <a:avLst/>
          </a:prstGeom>
          <a:noFill/>
          <a:extLst>
            <a:ext uri="{909E8E84-426E-40DD-AFC4-6F175D3DCCD1}">
              <a14:hiddenFill xmlns:a14="http://schemas.microsoft.com/office/drawing/2010/main">
                <a:solidFill>
                  <a:srgbClr val="FFFFFF"/>
                </a:solidFill>
              </a14:hiddenFill>
            </a:ext>
          </a:extLst>
        </p:spPr>
      </p:pic>
      <p:sp>
        <p:nvSpPr>
          <p:cNvPr id="1256462" name="Rectangle 14"/>
          <p:cNvSpPr>
            <a:spLocks noChangeArrowheads="1"/>
          </p:cNvSpPr>
          <p:nvPr/>
        </p:nvSpPr>
        <p:spPr bwMode="auto">
          <a:xfrm>
            <a:off x="6659563" y="3068638"/>
            <a:ext cx="1463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spcBef>
                <a:spcPct val="0"/>
              </a:spcBef>
            </a:pPr>
            <a:r>
              <a:rPr lang="en-US" altLang="zh-CN" sz="2400" b="0">
                <a:solidFill>
                  <a:srgbClr val="000000"/>
                </a:solidFill>
                <a:ea typeface="宋体" pitchFamily="2" charset="-122"/>
              </a:rPr>
              <a:t>J.M.Juran </a:t>
            </a:r>
          </a:p>
        </p:txBody>
      </p:sp>
      <p:sp>
        <p:nvSpPr>
          <p:cNvPr id="1256463" name="Rectangle 15"/>
          <p:cNvSpPr>
            <a:spLocks noChangeArrowheads="1"/>
          </p:cNvSpPr>
          <p:nvPr/>
        </p:nvSpPr>
        <p:spPr bwMode="auto">
          <a:xfrm>
            <a:off x="6239668" y="3409849"/>
            <a:ext cx="2303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spcBef>
                <a:spcPct val="0"/>
              </a:spcBef>
            </a:pPr>
            <a:r>
              <a:rPr lang="zh-CN" altLang="en-US" sz="2400" b="0" dirty="0">
                <a:solidFill>
                  <a:srgbClr val="000000"/>
                </a:solidFill>
                <a:ea typeface="宋体" pitchFamily="2" charset="-122"/>
              </a:rPr>
              <a:t>朱兰质量螺旋 </a:t>
            </a:r>
          </a:p>
        </p:txBody>
      </p:sp>
      <p:sp>
        <p:nvSpPr>
          <p:cNvPr id="1256466" name="Rectangle 18"/>
          <p:cNvSpPr>
            <a:spLocks noChangeArrowheads="1"/>
          </p:cNvSpPr>
          <p:nvPr/>
        </p:nvSpPr>
        <p:spPr bwMode="auto">
          <a:xfrm>
            <a:off x="2356797" y="4149725"/>
            <a:ext cx="230358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spcBef>
                <a:spcPct val="0"/>
              </a:spcBef>
            </a:pPr>
            <a:r>
              <a:rPr lang="en-US" altLang="zh-CN" sz="2400" b="0" dirty="0">
                <a:solidFill>
                  <a:srgbClr val="000000"/>
                </a:solidFill>
                <a:ea typeface="宋体" pitchFamily="2" charset="-122"/>
              </a:rPr>
              <a:t>Philip B. Crosby</a:t>
            </a:r>
            <a:r>
              <a:rPr lang="zh-CN" altLang="en-US" sz="2400" b="0" dirty="0">
                <a:solidFill>
                  <a:srgbClr val="000000"/>
                </a:solidFill>
                <a:ea typeface="宋体" pitchFamily="2" charset="-122"/>
              </a:rPr>
              <a:t>）</a:t>
            </a:r>
          </a:p>
          <a:p>
            <a:pPr algn="l">
              <a:spcBef>
                <a:spcPct val="0"/>
              </a:spcBef>
            </a:pPr>
            <a:r>
              <a:rPr lang="zh-CN" altLang="en-US" sz="2400" b="0" dirty="0">
                <a:solidFill>
                  <a:srgbClr val="000000"/>
                </a:solidFill>
                <a:ea typeface="宋体" pitchFamily="2" charset="-122"/>
              </a:rPr>
              <a:t>零缺陷之父 </a:t>
            </a:r>
          </a:p>
        </p:txBody>
      </p:sp>
      <p:pic>
        <p:nvPicPr>
          <p:cNvPr id="1256468" name="Picture 20" descr="8c511fe9a541ea01b80e2da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025" y="4149725"/>
            <a:ext cx="1943100" cy="216058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D903197-C3FD-3830-243D-D0B6FC3FD7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9" y="346468"/>
            <a:ext cx="3014979" cy="1884362"/>
          </a:xfrm>
          <a:prstGeom prst="rect">
            <a:avLst/>
          </a:prstGeom>
        </p:spPr>
      </p:pic>
      <p:pic>
        <p:nvPicPr>
          <p:cNvPr id="5" name="图片 4">
            <a:extLst>
              <a:ext uri="{FF2B5EF4-FFF2-40B4-BE49-F238E27FC236}">
                <a16:creationId xmlns:a16="http://schemas.microsoft.com/office/drawing/2014/main" id="{5B8EDA34-3CB9-B894-8FFC-6787B5179C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121" y="4025077"/>
            <a:ext cx="2095019" cy="2659063"/>
          </a:xfrm>
          <a:prstGeom prst="rect">
            <a:avLst/>
          </a:prstGeom>
        </p:spPr>
      </p:pic>
      <p:graphicFrame>
        <p:nvGraphicFramePr>
          <p:cNvPr id="6" name="对象 5">
            <a:hlinkClick r:id="" action="ppaction://ole?verb=0"/>
            <a:extLst>
              <a:ext uri="{FF2B5EF4-FFF2-40B4-BE49-F238E27FC236}">
                <a16:creationId xmlns:a16="http://schemas.microsoft.com/office/drawing/2014/main" id="{753C3634-5666-7959-CBC8-6EE83207B00D}"/>
              </a:ext>
            </a:extLst>
          </p:cNvPr>
          <p:cNvGraphicFramePr>
            <a:graphicFrameLocks noChangeAspect="1"/>
          </p:cNvGraphicFramePr>
          <p:nvPr>
            <p:extLst>
              <p:ext uri="{D42A27DB-BD31-4B8C-83A1-F6EECF244321}">
                <p14:modId xmlns:p14="http://schemas.microsoft.com/office/powerpoint/2010/main" val="3990156060"/>
              </p:ext>
            </p:extLst>
          </p:nvPr>
        </p:nvGraphicFramePr>
        <p:xfrm>
          <a:off x="4729040" y="4912048"/>
          <a:ext cx="2057401" cy="1158002"/>
        </p:xfrm>
        <a:graphic>
          <a:graphicData uri="http://schemas.openxmlformats.org/presentationml/2006/ole">
            <mc:AlternateContent xmlns:mc="http://schemas.openxmlformats.org/markup-compatibility/2006">
              <mc:Choice xmlns:v="urn:schemas-microsoft-com:vml" Requires="v">
                <p:oleObj name="Presentation" r:id="rId8" imgW="4624039" imgH="2600109" progId="PowerPoint.Show.8">
                  <p:embed/>
                </p:oleObj>
              </mc:Choice>
              <mc:Fallback>
                <p:oleObj name="Presentation" r:id="rId8" imgW="4624039" imgH="2600109" progId="PowerPoint.Show.8">
                  <p:embed/>
                  <p:pic>
                    <p:nvPicPr>
                      <p:cNvPr id="0" name=""/>
                      <p:cNvPicPr/>
                      <p:nvPr/>
                    </p:nvPicPr>
                    <p:blipFill>
                      <a:blip r:embed="rId9"/>
                      <a:stretch>
                        <a:fillRect/>
                      </a:stretch>
                    </p:blipFill>
                    <p:spPr>
                      <a:xfrm>
                        <a:off x="4729040" y="4912048"/>
                        <a:ext cx="2057401" cy="1158002"/>
                      </a:xfrm>
                      <a:prstGeom prst="rect">
                        <a:avLst/>
                      </a:prstGeom>
                    </p:spPr>
                  </p:pic>
                </p:oleObj>
              </mc:Fallback>
            </mc:AlternateContent>
          </a:graphicData>
        </a:graphic>
      </p:graphicFrame>
    </p:spTree>
    <p:extLst>
      <p:ext uri="{BB962C8B-B14F-4D97-AF65-F5344CB8AC3E}">
        <p14:creationId xmlns:p14="http://schemas.microsoft.com/office/powerpoint/2010/main" val="1630596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二、</a:t>
            </a:r>
            <a:r>
              <a:rPr lang="zh-CN" altLang="zh-CN" dirty="0"/>
              <a:t>质量管理的定义</a:t>
            </a:r>
            <a:endParaRPr lang="zh-CN" altLang="en-US" dirty="0"/>
          </a:p>
        </p:txBody>
      </p:sp>
      <p:sp>
        <p:nvSpPr>
          <p:cNvPr id="3" name="内容占位符 2"/>
          <p:cNvSpPr>
            <a:spLocks noGrp="1"/>
          </p:cNvSpPr>
          <p:nvPr>
            <p:ph idx="1"/>
          </p:nvPr>
        </p:nvSpPr>
        <p:spPr>
          <a:xfrm>
            <a:off x="1259632" y="1700808"/>
            <a:ext cx="6048672" cy="3648405"/>
          </a:xfrm>
          <a:solidFill>
            <a:schemeClr val="accent3">
              <a:lumMod val="20000"/>
              <a:lumOff val="80000"/>
            </a:schemeClr>
          </a:solidFill>
        </p:spPr>
        <p:txBody>
          <a:bodyPr/>
          <a:lstStyle/>
          <a:p>
            <a:r>
              <a:rPr lang="zh-CN" altLang="zh-CN" dirty="0"/>
              <a:t>国际标准化组织认为：“质量管理是确定质量方针、目标和职责，并在质量体系中通过诸如质量策划、质量控制和质量改进，使质量得以实现的全部活动。”</a:t>
            </a:r>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11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zh-CN" dirty="0"/>
              <a:t>项目质量管理的定义</a:t>
            </a:r>
            <a:endParaRPr lang="zh-CN" altLang="en-US" dirty="0"/>
          </a:p>
        </p:txBody>
      </p:sp>
      <p:sp>
        <p:nvSpPr>
          <p:cNvPr id="3" name="内容占位符 2"/>
          <p:cNvSpPr>
            <a:spLocks noGrp="1"/>
          </p:cNvSpPr>
          <p:nvPr>
            <p:ph idx="1"/>
          </p:nvPr>
        </p:nvSpPr>
        <p:spPr>
          <a:xfrm>
            <a:off x="1259632" y="1700808"/>
            <a:ext cx="7056784" cy="4512501"/>
          </a:xfrm>
          <a:solidFill>
            <a:schemeClr val="accent3">
              <a:lumMod val="20000"/>
              <a:lumOff val="80000"/>
            </a:schemeClr>
          </a:solidFill>
        </p:spPr>
        <p:txBody>
          <a:bodyPr>
            <a:normAutofit/>
          </a:bodyPr>
          <a:lstStyle/>
          <a:p>
            <a:pPr>
              <a:lnSpc>
                <a:spcPct val="150000"/>
              </a:lnSpc>
            </a:pPr>
            <a:r>
              <a:rPr lang="zh-CN" altLang="en-US" dirty="0"/>
              <a:t>现代项目管理中的质量管理是为了保障项目的产出物，能够满足项目业主</a:t>
            </a:r>
            <a:r>
              <a:rPr lang="en-US" altLang="zh-CN" dirty="0"/>
              <a:t>/</a:t>
            </a:r>
            <a:r>
              <a:rPr lang="zh-CN" altLang="en-US" dirty="0"/>
              <a:t>客户以及项目各方面相关利益者的需要所开展的对于项目产出物的质量和项目工作质量的全面管理工作。</a:t>
            </a:r>
          </a:p>
          <a:p>
            <a:pPr>
              <a:lnSpc>
                <a:spcPct val="150000"/>
              </a:lnSpc>
            </a:pPr>
            <a:endParaRPr lang="zh-CN" altLang="en-US"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12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运作质量管理  </a:t>
            </a:r>
            <a:r>
              <a:rPr lang="en-US" altLang="zh-CN" dirty="0"/>
              <a:t>VS  </a:t>
            </a:r>
            <a:r>
              <a:rPr lang="zh-CN" altLang="en-US" dirty="0"/>
              <a:t>项目质量管理</a:t>
            </a:r>
          </a:p>
        </p:txBody>
      </p:sp>
      <p:sp>
        <p:nvSpPr>
          <p:cNvPr id="3" name="内容占位符 2"/>
          <p:cNvSpPr>
            <a:spLocks noGrp="1"/>
          </p:cNvSpPr>
          <p:nvPr>
            <p:ph idx="1"/>
          </p:nvPr>
        </p:nvSpPr>
        <p:spPr/>
        <p:txBody>
          <a:bodyPr>
            <a:normAutofit/>
          </a:bodyPr>
          <a:lstStyle/>
          <a:p>
            <a:r>
              <a:rPr lang="zh-CN" altLang="en-US" dirty="0"/>
              <a:t>质量管理是针对日常运作所进行的，日常运作是重复做某件事情，一旦过程设计好了，只需以保守的态度，采用诸如统计过程控制等方法进行监控即可，其工作的重点是在质量监控上。在运作管理中，通常也采用破坏性的测试，测试之后产品就会报废。例如每一百件产品可能会抽取一个进行测试。</a:t>
            </a:r>
            <a:endParaRPr lang="en-US" altLang="zh-CN" dirty="0"/>
          </a:p>
          <a:p>
            <a:r>
              <a:rPr lang="zh-CN" altLang="en-US" dirty="0"/>
              <a:t>但在项目管理中，由于只有一次机会，无法进行上述的破坏性测试，因此必须在项目的早期强调质量保证和质量控制。</a:t>
            </a:r>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13</a:t>
            </a:fld>
            <a:endParaRPr lang="en-US" dirty="0"/>
          </a:p>
        </p:txBody>
      </p:sp>
    </p:spTree>
    <p:extLst>
      <p:ext uri="{BB962C8B-B14F-4D97-AF65-F5344CB8AC3E}">
        <p14:creationId xmlns:p14="http://schemas.microsoft.com/office/powerpoint/2010/main" val="2106890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kern="100" dirty="0">
                <a:latin typeface="Calibri" panose="020F0502020204030204"/>
                <a:cs typeface="Times New Roman" panose="02020603050405020304"/>
              </a:rPr>
              <a:t>项目</a:t>
            </a:r>
            <a:r>
              <a:rPr lang="zh-CN" altLang="en-US" sz="2800" dirty="0"/>
              <a:t>质量管理</a:t>
            </a:r>
            <a:r>
              <a:rPr lang="zh-CN" altLang="zh-CN" sz="2800" kern="100" dirty="0">
                <a:latin typeface="Calibri" panose="020F0502020204030204"/>
                <a:ea typeface="宋体" panose="02010600030101010101" pitchFamily="2" charset="-122"/>
                <a:cs typeface="Times New Roman" panose="02020603050405020304"/>
              </a:rPr>
              <a:t>包括如下方面的内容：</a:t>
            </a:r>
            <a:endParaRPr lang="zh-CN" altLang="en-US" sz="2800" dirty="0"/>
          </a:p>
        </p:txBody>
      </p:sp>
      <p:sp>
        <p:nvSpPr>
          <p:cNvPr id="3" name="内容占位符 2"/>
          <p:cNvSpPr>
            <a:spLocks noGrp="1"/>
          </p:cNvSpPr>
          <p:nvPr>
            <p:ph idx="1"/>
          </p:nvPr>
        </p:nvSpPr>
        <p:spPr>
          <a:xfrm>
            <a:off x="1115616" y="1412776"/>
            <a:ext cx="7344816" cy="4896544"/>
          </a:xfrm>
          <a:solidFill>
            <a:schemeClr val="accent3">
              <a:lumMod val="20000"/>
              <a:lumOff val="80000"/>
            </a:schemeClr>
          </a:solidFill>
        </p:spPr>
        <p:txBody>
          <a:bodyPr>
            <a:normAutofit/>
          </a:bodyPr>
          <a:lstStyle/>
          <a:p>
            <a:pPr algn="just">
              <a:spcAft>
                <a:spcPts val="0"/>
              </a:spcAft>
            </a:pPr>
            <a:r>
              <a:rPr lang="zh-CN" altLang="zh-CN" sz="2600" kern="100" dirty="0">
                <a:latin typeface="Calibri" panose="020F0502020204030204"/>
                <a:ea typeface="宋体" panose="02010600030101010101" pitchFamily="2" charset="-122"/>
                <a:cs typeface="Times New Roman" panose="02020603050405020304"/>
              </a:rPr>
              <a:t>项目质量管理贯穿从企业质量方针政策的制定到用户对项目产品质量的最终检验的全过程，是专门针对保障和提高项目质量而进行的管理。</a:t>
            </a:r>
            <a:endParaRPr lang="en-US" altLang="zh-CN" sz="2600" kern="100" dirty="0">
              <a:latin typeface="Calibri" panose="020F0502020204030204"/>
              <a:ea typeface="宋体" panose="02010600030101010101" pitchFamily="2" charset="-122"/>
              <a:cs typeface="Times New Roman" panose="02020603050405020304"/>
            </a:endParaRPr>
          </a:p>
          <a:p>
            <a:pPr algn="just">
              <a:spcAft>
                <a:spcPts val="0"/>
              </a:spcAft>
            </a:pPr>
            <a:endParaRPr lang="zh-CN" altLang="zh-CN" sz="2600" kern="100" dirty="0">
              <a:latin typeface="Calibri" panose="020F0502020204030204"/>
              <a:ea typeface="宋体" panose="02010600030101010101" pitchFamily="2" charset="-122"/>
              <a:cs typeface="Times New Roman" panose="02020603050405020304"/>
            </a:endParaRPr>
          </a:p>
          <a:p>
            <a:pPr algn="just">
              <a:spcAft>
                <a:spcPts val="0"/>
              </a:spcAft>
            </a:pPr>
            <a:r>
              <a:rPr lang="zh-CN" altLang="zh-CN" sz="2600" kern="100" dirty="0">
                <a:latin typeface="Calibri" panose="020F0502020204030204"/>
                <a:ea typeface="宋体" panose="02010600030101010101" pitchFamily="2" charset="-122"/>
                <a:cs typeface="Times New Roman" panose="02020603050405020304"/>
              </a:rPr>
              <a:t>项目质量管理需要所有项目干系人的共同努力</a:t>
            </a:r>
            <a:endParaRPr lang="en-US" altLang="zh-CN" sz="2600" kern="100" dirty="0">
              <a:latin typeface="Calibri" panose="020F0502020204030204"/>
              <a:ea typeface="宋体" panose="02010600030101010101" pitchFamily="2" charset="-122"/>
              <a:cs typeface="Times New Roman" panose="02020603050405020304"/>
            </a:endParaRPr>
          </a:p>
          <a:p>
            <a:pPr algn="just">
              <a:spcAft>
                <a:spcPts val="0"/>
              </a:spcAft>
            </a:pPr>
            <a:endParaRPr lang="zh-CN" altLang="zh-CN" sz="2600" kern="100" dirty="0">
              <a:latin typeface="Calibri" panose="020F0502020204030204"/>
              <a:ea typeface="宋体" panose="02010600030101010101" pitchFamily="2" charset="-122"/>
              <a:cs typeface="Times New Roman" panose="02020603050405020304"/>
            </a:endParaRPr>
          </a:p>
          <a:p>
            <a:pPr algn="just">
              <a:spcAft>
                <a:spcPts val="0"/>
              </a:spcAft>
            </a:pPr>
            <a:r>
              <a:rPr lang="zh-CN" altLang="zh-CN" sz="2600" kern="100" dirty="0">
                <a:latin typeface="Calibri" panose="020F0502020204030204"/>
                <a:ea typeface="宋体" panose="02010600030101010101" pitchFamily="2" charset="-122"/>
                <a:cs typeface="Times New Roman" panose="02020603050405020304"/>
              </a:rPr>
              <a:t>项目质量管理不仅包括项目产品的质量管理，而且还包括制造项目产品过程中工作质量的管理，因为项目最终产品的质量是由产品生产过程来保证的，只有保证高质量水平的生产过程，才能生产出高质量的产品。</a:t>
            </a:r>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14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15</a:t>
            </a:fld>
            <a:endParaRPr lang="en-US" dirty="0"/>
          </a:p>
        </p:txBody>
      </p:sp>
      <p:pic>
        <p:nvPicPr>
          <p:cNvPr id="6146" name="Picture 2"/>
          <p:cNvPicPr>
            <a:picLocks noChangeAspect="1" noChangeArrowheads="1"/>
          </p:cNvPicPr>
          <p:nvPr/>
        </p:nvPicPr>
        <p:blipFill>
          <a:blip r:embed="rId2">
            <a:duotone>
              <a:prstClr val="black"/>
              <a:srgbClr val="FF9933">
                <a:tint val="45000"/>
                <a:satMod val="400000"/>
              </a:srgbClr>
            </a:duotone>
            <a:extLst>
              <a:ext uri="{28A0092B-C50C-407E-A947-70E740481C1C}">
                <a14:useLocalDpi xmlns:a14="http://schemas.microsoft.com/office/drawing/2010/main" val="0"/>
              </a:ext>
            </a:extLst>
          </a:blip>
          <a:srcRect/>
          <a:stretch>
            <a:fillRect/>
          </a:stretch>
        </p:blipFill>
        <p:spPr bwMode="auto">
          <a:xfrm>
            <a:off x="2439220" y="836712"/>
            <a:ext cx="7965429" cy="438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087504" y="5157192"/>
            <a:ext cx="2276585" cy="369332"/>
          </a:xfrm>
          <a:prstGeom prst="rect">
            <a:avLst/>
          </a:prstGeom>
        </p:spPr>
        <p:txBody>
          <a:bodyPr wrap="none">
            <a:spAutoFit/>
          </a:bodyPr>
          <a:lstStyle/>
          <a:p>
            <a:r>
              <a:rPr lang="zh-CN" altLang="en-US" sz="1800" dirty="0">
                <a:solidFill>
                  <a:srgbClr val="000000"/>
                </a:solidFill>
                <a:latin typeface="宋体" panose="02010600030101010101" pitchFamily="2" charset="-122"/>
                <a:ea typeface="宋体" panose="02010600030101010101" pitchFamily="2" charset="-122"/>
              </a:rPr>
              <a:t>项目质量管理的过程</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19873" y="2468893"/>
            <a:ext cx="5236771" cy="2856187"/>
          </a:xfrm>
        </p:spPr>
        <p:txBody>
          <a:bodyPr/>
          <a:lstStyle/>
          <a:p>
            <a:r>
              <a:rPr lang="zh-CN" altLang="en-US" dirty="0"/>
              <a:t>第二节</a:t>
            </a:r>
            <a:br>
              <a:rPr lang="en-US" altLang="zh-CN" dirty="0"/>
            </a:br>
            <a:br>
              <a:rPr lang="en-US" altLang="zh-CN" dirty="0"/>
            </a:br>
            <a:r>
              <a:rPr lang="zh-CN" altLang="zh-CN" dirty="0"/>
              <a:t>项目质量计划</a:t>
            </a:r>
            <a:endParaRPr lang="zh-CN" altLang="en-US" dirty="0"/>
          </a:p>
        </p:txBody>
      </p:sp>
      <p:sp>
        <p:nvSpPr>
          <p:cNvPr id="3" name="页脚占位符 2"/>
          <p:cNvSpPr>
            <a:spLocks noGrp="1"/>
          </p:cNvSpPr>
          <p:nvPr>
            <p:ph type="ftr" sz="quarter" idx="11"/>
          </p:nvPr>
        </p:nvSpPr>
        <p:spPr/>
        <p:txBody>
          <a:bodyPr/>
          <a:lstStyle/>
          <a:p>
            <a:pPr>
              <a:defRPr/>
            </a:pPr>
            <a:r>
              <a:rPr lang="zh-CN" altLang="en-US"/>
              <a:t>清华大学出版社</a:t>
            </a:r>
            <a:endParaRPr lang="zh-CN" altLang="en-US" dirty="0"/>
          </a:p>
        </p:txBody>
      </p:sp>
      <p:sp>
        <p:nvSpPr>
          <p:cNvPr id="4" name="灯片编号占位符 3"/>
          <p:cNvSpPr>
            <a:spLocks noGrp="1"/>
          </p:cNvSpPr>
          <p:nvPr>
            <p:ph type="sldNum" sz="quarter" idx="12"/>
          </p:nvPr>
        </p:nvSpPr>
        <p:spPr/>
        <p:txBody>
          <a:bodyPr/>
          <a:lstStyle/>
          <a:p>
            <a:pPr>
              <a:defRPr/>
            </a:pPr>
            <a:fld id="{93ADA3DE-FABF-4925-BE42-A002C40F88EB}" type="slidenum">
              <a:rPr lang="en-US" altLang="zh-CN"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616" y="932723"/>
            <a:ext cx="6552728" cy="4896544"/>
          </a:xfrm>
          <a:solidFill>
            <a:schemeClr val="accent3">
              <a:lumMod val="20000"/>
              <a:lumOff val="80000"/>
            </a:schemeClr>
          </a:solidFill>
        </p:spPr>
        <p:txBody>
          <a:bodyPr>
            <a:normAutofit/>
          </a:bodyPr>
          <a:lstStyle/>
          <a:p>
            <a:pPr marL="635" indent="0">
              <a:buNone/>
            </a:pPr>
            <a:r>
              <a:rPr lang="zh-CN" altLang="zh-CN" dirty="0"/>
              <a:t>项目质量计划的主要目的包括如下几点：</a:t>
            </a:r>
          </a:p>
          <a:p>
            <a:r>
              <a:rPr lang="zh-CN" altLang="zh-CN" dirty="0"/>
              <a:t>识别组织内部和外部的所有顾客。</a:t>
            </a:r>
          </a:p>
          <a:p>
            <a:r>
              <a:rPr lang="zh-CN" altLang="zh-CN" dirty="0"/>
              <a:t>制定设计过程来满足用户要求。</a:t>
            </a:r>
          </a:p>
          <a:p>
            <a:r>
              <a:rPr lang="zh-CN" altLang="zh-CN" dirty="0"/>
              <a:t>使得组织能够对不断变化的客户要求做出反应。</a:t>
            </a:r>
          </a:p>
          <a:p>
            <a:r>
              <a:rPr lang="zh-CN" altLang="zh-CN" dirty="0"/>
              <a:t>证明程序工作正常，并且可以满足质量目标。</a:t>
            </a:r>
          </a:p>
          <a:p>
            <a:endParaRPr lang="zh-CN" altLang="en-US"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17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18</a:t>
            </a:fld>
            <a:endParaRPr lang="en-US" dirty="0"/>
          </a:p>
        </p:txBody>
      </p:sp>
      <p:graphicFrame>
        <p:nvGraphicFramePr>
          <p:cNvPr id="6" name="表格 5"/>
          <p:cNvGraphicFramePr>
            <a:graphicFrameLocks noGrp="1"/>
          </p:cNvGraphicFramePr>
          <p:nvPr>
            <p:extLst>
              <p:ext uri="{D42A27DB-BD31-4B8C-83A1-F6EECF244321}">
                <p14:modId xmlns:p14="http://schemas.microsoft.com/office/powerpoint/2010/main" val="2947314708"/>
              </p:ext>
            </p:extLst>
          </p:nvPr>
        </p:nvGraphicFramePr>
        <p:xfrm>
          <a:off x="683568" y="1508787"/>
          <a:ext cx="8064895" cy="4224470"/>
        </p:xfrm>
        <a:graphic>
          <a:graphicData uri="http://schemas.openxmlformats.org/drawingml/2006/table">
            <a:tbl>
              <a:tblPr/>
              <a:tblGrid>
                <a:gridCol w="2687667">
                  <a:extLst>
                    <a:ext uri="{9D8B030D-6E8A-4147-A177-3AD203B41FA5}">
                      <a16:colId xmlns:a16="http://schemas.microsoft.com/office/drawing/2014/main" val="20000"/>
                    </a:ext>
                  </a:extLst>
                </a:gridCol>
                <a:gridCol w="2688614">
                  <a:extLst>
                    <a:ext uri="{9D8B030D-6E8A-4147-A177-3AD203B41FA5}">
                      <a16:colId xmlns:a16="http://schemas.microsoft.com/office/drawing/2014/main" val="20001"/>
                    </a:ext>
                  </a:extLst>
                </a:gridCol>
                <a:gridCol w="2688614">
                  <a:extLst>
                    <a:ext uri="{9D8B030D-6E8A-4147-A177-3AD203B41FA5}">
                      <a16:colId xmlns:a16="http://schemas.microsoft.com/office/drawing/2014/main" val="20002"/>
                    </a:ext>
                  </a:extLst>
                </a:gridCol>
              </a:tblGrid>
              <a:tr h="704079">
                <a:tc>
                  <a:txBody>
                    <a:bodyPr/>
                    <a:lstStyle/>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输入（或数据）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marL="0" algn="just" defTabSz="914400" rtl="0" eaLnBrk="1" latinLnBrk="0" hangingPunct="1">
                        <a:spcAft>
                          <a:spcPts val="0"/>
                        </a:spcAft>
                      </a:pPr>
                      <a:r>
                        <a:rPr lang="zh-CN" sz="2700" kern="100">
                          <a:solidFill>
                            <a:srgbClr val="000000"/>
                          </a:solidFill>
                          <a:effectLst/>
                          <a:latin typeface="宋体" panose="02010600030101010101" pitchFamily="2" charset="-122"/>
                          <a:ea typeface="宋体" panose="02010600030101010101" pitchFamily="2" charset="-122"/>
                          <a:cs typeface="Times New Roman" panose="02020603050405020304"/>
                        </a:rPr>
                        <a:t>工具与方法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marL="0" algn="just" defTabSz="914400" rtl="0" eaLnBrk="1" latinLnBrk="0" hangingPunct="1">
                        <a:spcAft>
                          <a:spcPts val="0"/>
                        </a:spcAft>
                      </a:pPr>
                      <a:r>
                        <a:rPr lang="zh-CN" sz="2700" kern="100">
                          <a:solidFill>
                            <a:srgbClr val="000000"/>
                          </a:solidFill>
                          <a:effectLst/>
                          <a:latin typeface="宋体" panose="02010600030101010101" pitchFamily="2" charset="-122"/>
                          <a:ea typeface="宋体" panose="02010600030101010101" pitchFamily="2" charset="-122"/>
                          <a:cs typeface="Times New Roman" panose="02020603050405020304"/>
                        </a:rPr>
                        <a:t>输出（结果）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0"/>
                  </a:ext>
                </a:extLst>
              </a:tr>
              <a:tr h="3520391">
                <a:tc>
                  <a:txBody>
                    <a:bodyPr/>
                    <a:lstStyle/>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质量</a:t>
                      </a:r>
                      <a:r>
                        <a:rPr lang="zh-CN" altLang="en-US"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策略</a:t>
                      </a:r>
                      <a:endPar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endParaRP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范围阐述</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产品说明</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标准和规则</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其他程序的输出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效益</a:t>
                      </a:r>
                      <a:r>
                        <a:rPr lang="en-US"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a:t>
                      </a: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成本分析</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基准水平标准</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流程图</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实验设计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质量管理计划</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操作性定义</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审验单</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其他程序的输入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1"/>
                  </a:ext>
                </a:extLst>
              </a:tr>
            </a:tbl>
          </a:graphicData>
        </a:graphic>
      </p:graphicFrame>
      <p:sp>
        <p:nvSpPr>
          <p:cNvPr id="7" name="Rectangle 1"/>
          <p:cNvSpPr>
            <a:spLocks noChangeArrowheads="1"/>
          </p:cNvSpPr>
          <p:nvPr/>
        </p:nvSpPr>
        <p:spPr bwMode="auto">
          <a:xfrm>
            <a:off x="1763688" y="1041992"/>
            <a:ext cx="5904656" cy="400110"/>
          </a:xfrm>
          <a:prstGeom prst="rect">
            <a:avLst/>
          </a:prstGeom>
          <a:solidFill>
            <a:srgbClr val="FFCC99"/>
          </a:solidFill>
          <a:ln>
            <a:noFill/>
          </a:ln>
          <a:effectLst/>
        </p:spPr>
        <p:txBody>
          <a:bodyPr vert="horz" wrap="square" lIns="91440" tIns="45720" rIns="91440" bIns="45720" numCol="1" anchor="ctr" anchorCtr="0" compatLnSpc="1">
            <a:spAutoFit/>
          </a:bodyPr>
          <a:lstStyle/>
          <a:p>
            <a:pPr marL="0" marR="0" lvl="0" indent="266700" algn="ctr" defTabSz="914400" rtl="0" eaLnBrk="1" fontAlgn="base" latinLnBrk="0" hangingPunct="1">
              <a:lnSpc>
                <a:spcPct val="100000"/>
              </a:lnSpc>
              <a:spcBef>
                <a:spcPct val="0"/>
              </a:spcBef>
              <a:spcAft>
                <a:spcPct val="0"/>
              </a:spcAft>
              <a:buClrTx/>
              <a:buSzTx/>
              <a:buFontTx/>
              <a:buNone/>
            </a:pPr>
            <a:r>
              <a:rPr kumimoji="0" lang="zh-CN" sz="200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a:t>
            </a:r>
            <a:r>
              <a:rPr kumimoji="0" lang="en-US" altLang="zh-CN" sz="200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10-1 </a:t>
            </a:r>
            <a:r>
              <a:rPr kumimoji="0" lang="zh-CN" altLang="en-US" sz="200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项目质量计划的工作内容一览表</a:t>
            </a:r>
            <a:endParaRPr kumimoji="0" lang="zh-CN" altLang="en-US" sz="440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a:t>
            </a:r>
            <a:r>
              <a:rPr lang="zh-CN" altLang="zh-CN" dirty="0"/>
              <a:t>项目质量管理计划的输入</a:t>
            </a:r>
            <a:endParaRPr lang="zh-CN" altLang="en-US" dirty="0"/>
          </a:p>
        </p:txBody>
      </p:sp>
      <p:sp>
        <p:nvSpPr>
          <p:cNvPr id="3" name="内容占位符 2"/>
          <p:cNvSpPr>
            <a:spLocks noGrp="1"/>
          </p:cNvSpPr>
          <p:nvPr>
            <p:ph idx="1"/>
          </p:nvPr>
        </p:nvSpPr>
        <p:spPr>
          <a:xfrm>
            <a:off x="1259632" y="1700808"/>
            <a:ext cx="5256584" cy="4320480"/>
          </a:xfrm>
          <a:solidFill>
            <a:schemeClr val="accent3">
              <a:lumMod val="20000"/>
              <a:lumOff val="80000"/>
            </a:schemeClr>
          </a:solidFill>
        </p:spPr>
        <p:txBody>
          <a:bodyPr>
            <a:normAutofit/>
          </a:bodyPr>
          <a:lstStyle/>
          <a:p>
            <a:pPr indent="0">
              <a:lnSpc>
                <a:spcPct val="150000"/>
              </a:lnSpc>
            </a:pPr>
            <a:r>
              <a:rPr lang="zh-CN" altLang="zh-CN" sz="3300" dirty="0"/>
              <a:t>质量策略</a:t>
            </a:r>
          </a:p>
          <a:p>
            <a:pPr indent="0">
              <a:lnSpc>
                <a:spcPct val="150000"/>
              </a:lnSpc>
            </a:pPr>
            <a:r>
              <a:rPr lang="zh-CN" altLang="zh-CN" sz="3300" dirty="0"/>
              <a:t>范围阐述</a:t>
            </a:r>
          </a:p>
          <a:p>
            <a:pPr indent="0">
              <a:lnSpc>
                <a:spcPct val="150000"/>
              </a:lnSpc>
            </a:pPr>
            <a:r>
              <a:rPr lang="zh-CN" altLang="zh-CN" sz="3300" dirty="0"/>
              <a:t>产品说明</a:t>
            </a:r>
          </a:p>
          <a:p>
            <a:pPr indent="0">
              <a:lnSpc>
                <a:spcPct val="150000"/>
              </a:lnSpc>
            </a:pPr>
            <a:r>
              <a:rPr lang="zh-CN" altLang="zh-CN" sz="3300" dirty="0"/>
              <a:t>标准和规则</a:t>
            </a:r>
          </a:p>
          <a:p>
            <a:pPr indent="0">
              <a:lnSpc>
                <a:spcPct val="150000"/>
              </a:lnSpc>
            </a:pPr>
            <a:r>
              <a:rPr lang="zh-CN" altLang="zh-CN" sz="3300" dirty="0"/>
              <a:t>其他程序的输出</a:t>
            </a:r>
          </a:p>
          <a:p>
            <a:endParaRPr lang="zh-CN" altLang="en-US"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19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1"/>
          </p:nvPr>
        </p:nvSpPr>
        <p:spPr/>
        <p:txBody>
          <a:bodyPr/>
          <a:lstStyle/>
          <a:p>
            <a:fld id="{EFCAE437-834B-4889-A919-51CF065D552D}" type="slidenum">
              <a:rPr lang="en-US" altLang="zh-CN"/>
              <a:pPr/>
              <a:t>2</a:t>
            </a:fld>
            <a:endParaRPr lang="en-US" altLang="zh-CN"/>
          </a:p>
        </p:txBody>
      </p:sp>
      <p:graphicFrame>
        <p:nvGraphicFramePr>
          <p:cNvPr id="1312772" name="Object 4">
            <a:hlinkClick r:id="" action="ppaction://ole?verb=0"/>
          </p:cNvPr>
          <p:cNvGraphicFramePr>
            <a:graphicFrameLocks noChangeAspect="1"/>
          </p:cNvGraphicFramePr>
          <p:nvPr>
            <p:extLst>
              <p:ext uri="{D42A27DB-BD31-4B8C-83A1-F6EECF244321}">
                <p14:modId xmlns:p14="http://schemas.microsoft.com/office/powerpoint/2010/main" val="1319441995"/>
              </p:ext>
            </p:extLst>
          </p:nvPr>
        </p:nvGraphicFramePr>
        <p:xfrm>
          <a:off x="1938338" y="1176338"/>
          <a:ext cx="5265737" cy="3946525"/>
        </p:xfrm>
        <a:graphic>
          <a:graphicData uri="http://schemas.openxmlformats.org/presentationml/2006/ole">
            <mc:AlternateContent xmlns:mc="http://schemas.openxmlformats.org/markup-compatibility/2006">
              <mc:Choice xmlns:v="urn:schemas-microsoft-com:vml" Requires="v">
                <p:oleObj name="Presentation" r:id="rId2" imgW="2625891" imgH="1969039" progId="PowerPoint.Show.8">
                  <p:embed/>
                </p:oleObj>
              </mc:Choice>
              <mc:Fallback>
                <p:oleObj name="Presentation" r:id="rId2" imgW="2625891" imgH="1969039" progId="PowerPoint.Show.8">
                  <p:embed/>
                  <p:pic>
                    <p:nvPicPr>
                      <p:cNvPr id="0" name=""/>
                      <p:cNvPicPr>
                        <a:picLocks noChangeAspect="1" noChangeArrowheads="1"/>
                      </p:cNvPicPr>
                      <p:nvPr/>
                    </p:nvPicPr>
                    <p:blipFill>
                      <a:blip r:embed="rId3"/>
                      <a:srcRect/>
                      <a:stretch>
                        <a:fillRect/>
                      </a:stretch>
                    </p:blipFill>
                    <p:spPr bwMode="auto">
                      <a:xfrm>
                        <a:off x="1938338" y="1176338"/>
                        <a:ext cx="5265737" cy="394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31889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二、</a:t>
            </a:r>
            <a:r>
              <a:rPr lang="zh-CN" altLang="zh-CN" dirty="0"/>
              <a:t>项目质量管理计划的工具和技术</a:t>
            </a:r>
            <a:endParaRPr lang="zh-CN" altLang="en-US" dirty="0"/>
          </a:p>
        </p:txBody>
      </p:sp>
      <p:sp>
        <p:nvSpPr>
          <p:cNvPr id="3" name="内容占位符 2"/>
          <p:cNvSpPr>
            <a:spLocks noGrp="1"/>
          </p:cNvSpPr>
          <p:nvPr>
            <p:ph idx="1"/>
          </p:nvPr>
        </p:nvSpPr>
        <p:spPr>
          <a:xfrm>
            <a:off x="1331640" y="1669877"/>
            <a:ext cx="6840760" cy="4655543"/>
          </a:xfrm>
          <a:solidFill>
            <a:schemeClr val="accent3">
              <a:lumMod val="20000"/>
              <a:lumOff val="80000"/>
            </a:schemeClr>
          </a:solidFill>
        </p:spPr>
        <p:txBody>
          <a:bodyPr>
            <a:normAutofit/>
          </a:bodyPr>
          <a:lstStyle/>
          <a:p>
            <a:r>
              <a:rPr lang="zh-CN" altLang="zh-CN" dirty="0"/>
              <a:t>效益</a:t>
            </a:r>
            <a:r>
              <a:rPr lang="en-US" altLang="zh-CN" dirty="0"/>
              <a:t>/</a:t>
            </a:r>
            <a:r>
              <a:rPr lang="zh-CN" altLang="zh-CN" dirty="0"/>
              <a:t>成本分析</a:t>
            </a:r>
          </a:p>
          <a:p>
            <a:pPr lvl="1"/>
            <a:r>
              <a:rPr lang="zh-CN" altLang="zh-CN" sz="2000" dirty="0">
                <a:latin typeface="宋体" panose="02010600030101010101" pitchFamily="2" charset="-122"/>
                <a:ea typeface="宋体" panose="02010600030101010101" pitchFamily="2" charset="-122"/>
              </a:rPr>
              <a:t>质量纠正成本</a:t>
            </a:r>
            <a:r>
              <a:rPr lang="zh-CN" altLang="en-US" sz="2000" dirty="0"/>
              <a:t>（非一致性成本）</a:t>
            </a:r>
            <a:endParaRPr lang="zh-CN" altLang="zh-CN" sz="2000" dirty="0">
              <a:latin typeface="宋体" panose="02010600030101010101" pitchFamily="2" charset="-122"/>
              <a:ea typeface="宋体" panose="02010600030101010101" pitchFamily="2" charset="-122"/>
            </a:endParaRPr>
          </a:p>
          <a:p>
            <a:pPr lvl="1"/>
            <a:r>
              <a:rPr lang="zh-CN" altLang="zh-CN" sz="2000" dirty="0">
                <a:latin typeface="宋体" panose="02010600030101010101" pitchFamily="2" charset="-122"/>
                <a:ea typeface="宋体" panose="02010600030101010101" pitchFamily="2" charset="-122"/>
              </a:rPr>
              <a:t>质量保证成本</a:t>
            </a:r>
            <a:r>
              <a:rPr lang="zh-CN" altLang="en-US" sz="2000" dirty="0">
                <a:latin typeface="宋体" panose="02010600030101010101" pitchFamily="2" charset="-122"/>
                <a:ea typeface="宋体" panose="02010600030101010101" pitchFamily="2" charset="-122"/>
              </a:rPr>
              <a:t>（一致性成本）</a:t>
            </a:r>
            <a:endParaRPr lang="en-US" altLang="zh-CN" sz="2000" dirty="0">
              <a:latin typeface="宋体" panose="02010600030101010101" pitchFamily="2" charset="-122"/>
              <a:ea typeface="宋体" panose="02010600030101010101" pitchFamily="2" charset="-122"/>
            </a:endParaRPr>
          </a:p>
          <a:p>
            <a:pPr lvl="1"/>
            <a:endParaRPr lang="zh-CN" altLang="zh-CN" sz="2000" dirty="0">
              <a:latin typeface="宋体" panose="02010600030101010101" pitchFamily="2" charset="-122"/>
              <a:ea typeface="宋体" panose="02010600030101010101" pitchFamily="2" charset="-122"/>
            </a:endParaRPr>
          </a:p>
          <a:p>
            <a:r>
              <a:rPr lang="zh-CN" altLang="zh-CN" dirty="0"/>
              <a:t>基准对照</a:t>
            </a:r>
            <a:r>
              <a:rPr lang="en-US" altLang="zh-CN" dirty="0"/>
              <a:t>(</a:t>
            </a:r>
            <a:r>
              <a:rPr lang="zh-CN" altLang="en-US" dirty="0"/>
              <a:t>标杆对照</a:t>
            </a:r>
            <a:r>
              <a:rPr lang="en-US" altLang="zh-CN" dirty="0"/>
              <a:t>)</a:t>
            </a:r>
            <a:r>
              <a:rPr lang="zh-CN" altLang="en-US" dirty="0"/>
              <a:t> </a:t>
            </a:r>
          </a:p>
          <a:p>
            <a:endParaRPr lang="zh-CN" altLang="zh-CN" dirty="0"/>
          </a:p>
          <a:p>
            <a:r>
              <a:rPr lang="zh-CN" altLang="zh-CN" dirty="0"/>
              <a:t>流程图</a:t>
            </a:r>
          </a:p>
          <a:p>
            <a:pPr lvl="1"/>
            <a:r>
              <a:rPr lang="zh-CN" altLang="zh-CN" sz="2000" dirty="0">
                <a:latin typeface="宋体" panose="02010600030101010101" pitchFamily="2" charset="-122"/>
                <a:ea typeface="宋体" panose="02010600030101010101" pitchFamily="2" charset="-122"/>
              </a:rPr>
              <a:t>因果图</a:t>
            </a:r>
          </a:p>
          <a:p>
            <a:pPr lvl="1"/>
            <a:r>
              <a:rPr lang="zh-CN" altLang="zh-CN" sz="2000" dirty="0">
                <a:latin typeface="宋体" panose="02010600030101010101" pitchFamily="2" charset="-122"/>
                <a:ea typeface="宋体" panose="02010600030101010101" pitchFamily="2" charset="-122"/>
              </a:rPr>
              <a:t>系统或程序流程图</a:t>
            </a:r>
            <a:endParaRPr lang="en-US" altLang="zh-CN" sz="2000" dirty="0">
              <a:latin typeface="宋体" panose="02010600030101010101" pitchFamily="2" charset="-122"/>
              <a:ea typeface="宋体" panose="02010600030101010101" pitchFamily="2" charset="-122"/>
            </a:endParaRPr>
          </a:p>
          <a:p>
            <a:pPr lvl="1"/>
            <a:endParaRPr lang="zh-CN" altLang="zh-CN" sz="2000" dirty="0">
              <a:latin typeface="宋体" panose="02010600030101010101" pitchFamily="2" charset="-122"/>
              <a:ea typeface="宋体" panose="02010600030101010101" pitchFamily="2" charset="-122"/>
            </a:endParaRPr>
          </a:p>
          <a:p>
            <a:r>
              <a:rPr lang="zh-CN" altLang="zh-CN" dirty="0"/>
              <a:t>实验设计</a:t>
            </a:r>
          </a:p>
          <a:p>
            <a:pPr marL="635" indent="0">
              <a:buNone/>
            </a:pPr>
            <a:endParaRPr lang="zh-CN" altLang="en-US"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20</a:t>
            </a:fld>
            <a:endParaRPr lang="en-US" dirty="0"/>
          </a:p>
        </p:txBody>
      </p:sp>
      <p:graphicFrame>
        <p:nvGraphicFramePr>
          <p:cNvPr id="6" name="对象 5">
            <a:hlinkClick r:id="" action="ppaction://ole?verb=0"/>
          </p:cNvPr>
          <p:cNvGraphicFramePr>
            <a:graphicFrameLocks noChangeAspect="1"/>
          </p:cNvGraphicFramePr>
          <p:nvPr>
            <p:extLst>
              <p:ext uri="{D42A27DB-BD31-4B8C-83A1-F6EECF244321}">
                <p14:modId xmlns:p14="http://schemas.microsoft.com/office/powerpoint/2010/main" val="3976566945"/>
              </p:ext>
            </p:extLst>
          </p:nvPr>
        </p:nvGraphicFramePr>
        <p:xfrm>
          <a:off x="5796136" y="1772816"/>
          <a:ext cx="1080120" cy="809805"/>
        </p:xfrm>
        <a:graphic>
          <a:graphicData uri="http://schemas.openxmlformats.org/presentationml/2006/ole">
            <mc:AlternateContent xmlns:mc="http://schemas.openxmlformats.org/markup-compatibility/2006">
              <mc:Choice xmlns:v="urn:schemas-microsoft-com:vml" Requires="v">
                <p:oleObj name="演示文稿" r:id="rId2" imgW="4503556" imgH="3377273" progId="PowerPoint.Show.8">
                  <p:embed/>
                </p:oleObj>
              </mc:Choice>
              <mc:Fallback>
                <p:oleObj name="演示文稿" r:id="rId2" imgW="4503556" imgH="3377273" progId="PowerPoint.Show.8">
                  <p:embed/>
                  <p:pic>
                    <p:nvPicPr>
                      <p:cNvPr id="0" name=""/>
                      <p:cNvPicPr/>
                      <p:nvPr/>
                    </p:nvPicPr>
                    <p:blipFill>
                      <a:blip r:embed="rId3"/>
                      <a:stretch>
                        <a:fillRect/>
                      </a:stretch>
                    </p:blipFill>
                    <p:spPr>
                      <a:xfrm>
                        <a:off x="5796136" y="1772816"/>
                        <a:ext cx="1080120" cy="809805"/>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1063670190"/>
              </p:ext>
            </p:extLst>
          </p:nvPr>
        </p:nvGraphicFramePr>
        <p:xfrm>
          <a:off x="5148064" y="2924944"/>
          <a:ext cx="1064072" cy="798403"/>
        </p:xfrm>
        <a:graphic>
          <a:graphicData uri="http://schemas.openxmlformats.org/presentationml/2006/ole">
            <mc:AlternateContent xmlns:mc="http://schemas.openxmlformats.org/markup-compatibility/2006">
              <mc:Choice xmlns:v="urn:schemas-microsoft-com:vml" Requires="v">
                <p:oleObj name="演示文稿" r:id="rId4" imgW="1208457" imgH="906870" progId="PowerPoint.Show.8">
                  <p:embed/>
                </p:oleObj>
              </mc:Choice>
              <mc:Fallback>
                <p:oleObj name="演示文稿" r:id="rId4" imgW="1208457" imgH="906870" progId="PowerPoint.Show.8">
                  <p:embed/>
                  <p:pic>
                    <p:nvPicPr>
                      <p:cNvPr id="0" name=""/>
                      <p:cNvPicPr/>
                      <p:nvPr/>
                    </p:nvPicPr>
                    <p:blipFill>
                      <a:blip r:embed="rId5"/>
                      <a:stretch>
                        <a:fillRect/>
                      </a:stretch>
                    </p:blipFill>
                    <p:spPr>
                      <a:xfrm>
                        <a:off x="5148064" y="2924944"/>
                        <a:ext cx="1064072" cy="798403"/>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403239722"/>
              </p:ext>
            </p:extLst>
          </p:nvPr>
        </p:nvGraphicFramePr>
        <p:xfrm>
          <a:off x="3995936" y="5445224"/>
          <a:ext cx="1106484" cy="829568"/>
        </p:xfrm>
        <a:graphic>
          <a:graphicData uri="http://schemas.openxmlformats.org/presentationml/2006/ole">
            <mc:AlternateContent xmlns:mc="http://schemas.openxmlformats.org/markup-compatibility/2006">
              <mc:Choice xmlns:v="urn:schemas-microsoft-com:vml" Requires="v">
                <p:oleObj name="演示文稿" r:id="rId6" imgW="1490563" imgH="1117117" progId="PowerPoint.Show.8">
                  <p:embed/>
                </p:oleObj>
              </mc:Choice>
              <mc:Fallback>
                <p:oleObj name="演示文稿" r:id="rId6" imgW="1490563" imgH="1117117" progId="PowerPoint.Show.8">
                  <p:embed/>
                  <p:pic>
                    <p:nvPicPr>
                      <p:cNvPr id="0" name=""/>
                      <p:cNvPicPr/>
                      <p:nvPr/>
                    </p:nvPicPr>
                    <p:blipFill>
                      <a:blip r:embed="rId7"/>
                      <a:stretch>
                        <a:fillRect/>
                      </a:stretch>
                    </p:blipFill>
                    <p:spPr>
                      <a:xfrm>
                        <a:off x="3995936" y="5445224"/>
                        <a:ext cx="1106484" cy="82956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zh-CN" dirty="0"/>
              <a:t>项目质量管理计划的输出</a:t>
            </a:r>
            <a:endParaRPr lang="zh-CN" altLang="en-US" dirty="0"/>
          </a:p>
        </p:txBody>
      </p:sp>
      <p:sp>
        <p:nvSpPr>
          <p:cNvPr id="3" name="内容占位符 2"/>
          <p:cNvSpPr>
            <a:spLocks noGrp="1"/>
          </p:cNvSpPr>
          <p:nvPr>
            <p:ph idx="1"/>
          </p:nvPr>
        </p:nvSpPr>
        <p:spPr>
          <a:xfrm>
            <a:off x="1331640" y="1700808"/>
            <a:ext cx="7560840" cy="4032448"/>
          </a:xfrm>
          <a:solidFill>
            <a:schemeClr val="accent3">
              <a:lumMod val="20000"/>
              <a:lumOff val="80000"/>
            </a:schemeClr>
          </a:solidFill>
        </p:spPr>
        <p:txBody>
          <a:bodyPr>
            <a:normAutofit fontScale="77500" lnSpcReduction="20000"/>
          </a:bodyPr>
          <a:lstStyle/>
          <a:p>
            <a:pPr indent="0">
              <a:lnSpc>
                <a:spcPct val="130000"/>
              </a:lnSpc>
            </a:pPr>
            <a:r>
              <a:rPr lang="zh-CN" altLang="zh-CN" sz="2600" dirty="0"/>
              <a:t>质量管理计划</a:t>
            </a:r>
            <a:endParaRPr lang="en-US" altLang="zh-CN" sz="2600" dirty="0"/>
          </a:p>
          <a:p>
            <a:pPr indent="0">
              <a:lnSpc>
                <a:spcPct val="130000"/>
              </a:lnSpc>
              <a:buNone/>
            </a:pPr>
            <a:r>
              <a:rPr lang="zh-CN" altLang="en-US" sz="2600" dirty="0"/>
              <a:t>用来说明项目管理团队如何具体执行质量策略。为项目计划提供了输入资源并兼顾项目的质量控制、保证和提高。</a:t>
            </a:r>
            <a:endParaRPr lang="zh-CN" altLang="zh-CN" sz="2600" dirty="0"/>
          </a:p>
          <a:p>
            <a:pPr indent="0">
              <a:lnSpc>
                <a:spcPct val="130000"/>
              </a:lnSpc>
            </a:pPr>
            <a:r>
              <a:rPr lang="zh-CN" altLang="zh-CN" sz="2600" dirty="0"/>
              <a:t>操作性定义</a:t>
            </a:r>
            <a:r>
              <a:rPr lang="en-US" altLang="zh-CN" sz="2600" dirty="0"/>
              <a:t>(</a:t>
            </a:r>
            <a:r>
              <a:rPr lang="zh-CN" altLang="en-US" sz="2600" dirty="0"/>
              <a:t>质量测量指标</a:t>
            </a:r>
            <a:r>
              <a:rPr lang="en-US" altLang="zh-CN" sz="2600" dirty="0"/>
              <a:t>)</a:t>
            </a:r>
            <a:r>
              <a:rPr lang="zh-CN" altLang="en-US" sz="2600" dirty="0"/>
              <a:t> </a:t>
            </a:r>
          </a:p>
          <a:p>
            <a:pPr indent="0">
              <a:lnSpc>
                <a:spcPct val="130000"/>
              </a:lnSpc>
            </a:pPr>
            <a:endParaRPr lang="zh-CN" altLang="zh-CN" sz="2600" dirty="0"/>
          </a:p>
          <a:p>
            <a:pPr indent="0">
              <a:lnSpc>
                <a:spcPct val="130000"/>
              </a:lnSpc>
            </a:pPr>
            <a:r>
              <a:rPr lang="zh-CN" altLang="zh-CN" sz="2600" dirty="0"/>
              <a:t>审验单</a:t>
            </a:r>
            <a:r>
              <a:rPr lang="en-US" altLang="zh-CN" sz="2600" dirty="0"/>
              <a:t>(</a:t>
            </a:r>
            <a:r>
              <a:rPr lang="zh-CN" altLang="en-US" sz="2600" dirty="0"/>
              <a:t>质量核对单 </a:t>
            </a:r>
            <a:r>
              <a:rPr lang="en-US" altLang="zh-CN" sz="2600" dirty="0"/>
              <a:t>)</a:t>
            </a:r>
          </a:p>
          <a:p>
            <a:pPr indent="0">
              <a:lnSpc>
                <a:spcPct val="130000"/>
              </a:lnSpc>
            </a:pPr>
            <a:endParaRPr lang="zh-CN" altLang="zh-CN" sz="2600" dirty="0"/>
          </a:p>
          <a:p>
            <a:pPr indent="0">
              <a:lnSpc>
                <a:spcPct val="130000"/>
              </a:lnSpc>
            </a:pPr>
            <a:r>
              <a:rPr lang="zh-CN" altLang="zh-CN" sz="2600" dirty="0"/>
              <a:t>对其他程序的输入</a:t>
            </a:r>
            <a:endParaRPr lang="en-US" altLang="zh-CN" sz="2600" dirty="0"/>
          </a:p>
          <a:p>
            <a:pPr indent="0">
              <a:lnSpc>
                <a:spcPct val="130000"/>
              </a:lnSpc>
              <a:buNone/>
            </a:pPr>
            <a:r>
              <a:rPr lang="zh-CN" altLang="en-US" sz="2600" dirty="0"/>
              <a:t>质量计划程序可以在其他领域提出更长远的工作要求。</a:t>
            </a:r>
            <a:endParaRPr lang="zh-CN" altLang="zh-CN" sz="2600" dirty="0"/>
          </a:p>
          <a:p>
            <a:pPr indent="0">
              <a:lnSpc>
                <a:spcPct val="130000"/>
              </a:lnSpc>
            </a:pPr>
            <a:endParaRPr lang="zh-CN" altLang="en-US" sz="2600"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21</a:t>
            </a:fld>
            <a:endParaRPr lang="en-US" dirty="0"/>
          </a:p>
        </p:txBody>
      </p:sp>
      <p:graphicFrame>
        <p:nvGraphicFramePr>
          <p:cNvPr id="6" name="对象 5">
            <a:hlinkClick r:id="" action="ppaction://ole?verb=0"/>
          </p:cNvPr>
          <p:cNvGraphicFramePr>
            <a:graphicFrameLocks noChangeAspect="1"/>
          </p:cNvGraphicFramePr>
          <p:nvPr>
            <p:extLst>
              <p:ext uri="{D42A27DB-BD31-4B8C-83A1-F6EECF244321}">
                <p14:modId xmlns:p14="http://schemas.microsoft.com/office/powerpoint/2010/main" val="2359089982"/>
              </p:ext>
            </p:extLst>
          </p:nvPr>
        </p:nvGraphicFramePr>
        <p:xfrm>
          <a:off x="6428064" y="2836319"/>
          <a:ext cx="906187" cy="679401"/>
        </p:xfrm>
        <a:graphic>
          <a:graphicData uri="http://schemas.openxmlformats.org/presentationml/2006/ole">
            <mc:AlternateContent xmlns:mc="http://schemas.openxmlformats.org/markup-compatibility/2006">
              <mc:Choice xmlns:v="urn:schemas-microsoft-com:vml" Requires="v">
                <p:oleObj name="演示文稿" r:id="rId2" imgW="4503556" imgH="3377273" progId="PowerPoint.Show.8">
                  <p:embed/>
                </p:oleObj>
              </mc:Choice>
              <mc:Fallback>
                <p:oleObj name="演示文稿" r:id="rId2" imgW="4503556" imgH="3377273" progId="PowerPoint.Show.8">
                  <p:embed/>
                  <p:pic>
                    <p:nvPicPr>
                      <p:cNvPr id="0" name=""/>
                      <p:cNvPicPr/>
                      <p:nvPr/>
                    </p:nvPicPr>
                    <p:blipFill>
                      <a:blip r:embed="rId3"/>
                      <a:stretch>
                        <a:fillRect/>
                      </a:stretch>
                    </p:blipFill>
                    <p:spPr>
                      <a:xfrm>
                        <a:off x="6428064" y="2836319"/>
                        <a:ext cx="906187" cy="679401"/>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433182265"/>
              </p:ext>
            </p:extLst>
          </p:nvPr>
        </p:nvGraphicFramePr>
        <p:xfrm>
          <a:off x="6428064" y="3738244"/>
          <a:ext cx="906463" cy="679450"/>
        </p:xfrm>
        <a:graphic>
          <a:graphicData uri="http://schemas.openxmlformats.org/presentationml/2006/ole">
            <mc:AlternateContent xmlns:mc="http://schemas.openxmlformats.org/markup-compatibility/2006">
              <mc:Choice xmlns:v="urn:schemas-microsoft-com:vml" Requires="v">
                <p:oleObj name="演示文稿" r:id="rId4" imgW="4503556" imgH="3377273" progId="PowerPoint.Show.8">
                  <p:embed/>
                </p:oleObj>
              </mc:Choice>
              <mc:Fallback>
                <p:oleObj name="演示文稿" r:id="rId4" imgW="4503556" imgH="3377273" progId="PowerPoint.Show.8">
                  <p:embed/>
                  <p:pic>
                    <p:nvPicPr>
                      <p:cNvPr id="0" name="对象 5"/>
                      <p:cNvPicPr>
                        <a:picLocks noChangeAspect="1" noChangeArrowheads="1"/>
                      </p:cNvPicPr>
                      <p:nvPr/>
                    </p:nvPicPr>
                    <p:blipFill>
                      <a:blip r:embed="rId5"/>
                      <a:srcRect/>
                      <a:stretch>
                        <a:fillRect/>
                      </a:stretch>
                    </p:blipFill>
                    <p:spPr bwMode="auto">
                      <a:xfrm>
                        <a:off x="6428064" y="3738244"/>
                        <a:ext cx="90646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箭头: 右 7">
            <a:extLst>
              <a:ext uri="{FF2B5EF4-FFF2-40B4-BE49-F238E27FC236}">
                <a16:creationId xmlns:a16="http://schemas.microsoft.com/office/drawing/2014/main" id="{20E36218-625E-014D-5985-614A9C373F3F}"/>
              </a:ext>
            </a:extLst>
          </p:cNvPr>
          <p:cNvSpPr/>
          <p:nvPr/>
        </p:nvSpPr>
        <p:spPr>
          <a:xfrm>
            <a:off x="5207884" y="2997980"/>
            <a:ext cx="1080120"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BCFA199E-5330-440E-E25C-BED1F8CA074B}"/>
              </a:ext>
            </a:extLst>
          </p:cNvPr>
          <p:cNvSpPr/>
          <p:nvPr/>
        </p:nvSpPr>
        <p:spPr>
          <a:xfrm>
            <a:off x="5190186" y="3929760"/>
            <a:ext cx="1080120"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63888" y="1820952"/>
            <a:ext cx="5236771" cy="3048208"/>
          </a:xfrm>
        </p:spPr>
        <p:txBody>
          <a:bodyPr/>
          <a:lstStyle/>
          <a:p>
            <a:r>
              <a:rPr lang="zh-CN" altLang="en-US" dirty="0"/>
              <a:t>第三节</a:t>
            </a:r>
            <a:br>
              <a:rPr lang="en-US" altLang="zh-CN" dirty="0"/>
            </a:br>
            <a:br>
              <a:rPr lang="en-US" altLang="zh-CN" dirty="0"/>
            </a:br>
            <a:r>
              <a:rPr lang="zh-CN" altLang="zh-CN" dirty="0"/>
              <a:t>项目质量保证</a:t>
            </a:r>
            <a:endParaRPr lang="zh-CN" altLang="en-US" dirty="0"/>
          </a:p>
        </p:txBody>
      </p:sp>
      <p:sp>
        <p:nvSpPr>
          <p:cNvPr id="3" name="页脚占位符 2"/>
          <p:cNvSpPr>
            <a:spLocks noGrp="1"/>
          </p:cNvSpPr>
          <p:nvPr>
            <p:ph type="ftr" sz="quarter" idx="11"/>
          </p:nvPr>
        </p:nvSpPr>
        <p:spPr/>
        <p:txBody>
          <a:bodyPr/>
          <a:lstStyle/>
          <a:p>
            <a:pPr>
              <a:defRPr/>
            </a:pPr>
            <a:r>
              <a:rPr lang="zh-CN" altLang="en-US"/>
              <a:t>清华大学出版社</a:t>
            </a:r>
            <a:endParaRPr lang="zh-CN" altLang="en-US" dirty="0"/>
          </a:p>
        </p:txBody>
      </p:sp>
      <p:sp>
        <p:nvSpPr>
          <p:cNvPr id="4" name="灯片编号占位符 3"/>
          <p:cNvSpPr>
            <a:spLocks noGrp="1"/>
          </p:cNvSpPr>
          <p:nvPr>
            <p:ph type="sldNum" sz="quarter" idx="12"/>
          </p:nvPr>
        </p:nvSpPr>
        <p:spPr/>
        <p:txBody>
          <a:bodyPr/>
          <a:lstStyle/>
          <a:p>
            <a:pPr>
              <a:defRPr/>
            </a:pPr>
            <a:fld id="{93ADA3DE-FABF-4925-BE42-A002C40F88EB}" type="slidenum">
              <a:rPr lang="en-US" altLang="zh-CN" smtClean="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a:t>
            </a:r>
            <a:r>
              <a:rPr lang="zh-CN" altLang="zh-CN" dirty="0"/>
              <a:t>项目质量保证的概念</a:t>
            </a:r>
            <a:endParaRPr lang="zh-CN" altLang="en-US" dirty="0"/>
          </a:p>
        </p:txBody>
      </p:sp>
      <p:sp>
        <p:nvSpPr>
          <p:cNvPr id="3" name="内容占位符 2"/>
          <p:cNvSpPr>
            <a:spLocks noGrp="1"/>
          </p:cNvSpPr>
          <p:nvPr>
            <p:ph idx="1"/>
          </p:nvPr>
        </p:nvSpPr>
        <p:spPr>
          <a:xfrm>
            <a:off x="1115616" y="1700808"/>
            <a:ext cx="6984776" cy="4032448"/>
          </a:xfrm>
          <a:solidFill>
            <a:schemeClr val="accent3">
              <a:lumMod val="20000"/>
              <a:lumOff val="80000"/>
            </a:schemeClr>
          </a:solidFill>
        </p:spPr>
        <p:txBody>
          <a:bodyPr/>
          <a:lstStyle/>
          <a:p>
            <a:pPr marL="635" indent="457200">
              <a:buNone/>
            </a:pPr>
            <a:r>
              <a:rPr lang="zh-CN" altLang="en-US" dirty="0"/>
              <a:t>项目质量保证是在执行项目质量计划过程中所开展的一系列预防性、保障性和经常性的项目质量评估、项目质量核查与项目质量改进等方面的工作，这是一项为确保项目质量计划而开展的系统性和贯穿整个项目生命周期的项目质量管理工作。</a:t>
            </a:r>
          </a:p>
          <a:p>
            <a:endParaRPr lang="zh-CN" altLang="en-US"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23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二、</a:t>
            </a:r>
            <a:r>
              <a:rPr lang="zh-CN" altLang="zh-CN" dirty="0"/>
              <a:t>项目质量保证的主要工作</a:t>
            </a:r>
            <a:endParaRPr lang="zh-CN" altLang="en-US" dirty="0"/>
          </a:p>
        </p:txBody>
      </p:sp>
      <p:sp>
        <p:nvSpPr>
          <p:cNvPr id="3" name="内容占位符 2"/>
          <p:cNvSpPr>
            <a:spLocks noGrp="1"/>
          </p:cNvSpPr>
          <p:nvPr>
            <p:ph idx="1"/>
          </p:nvPr>
        </p:nvSpPr>
        <p:spPr>
          <a:xfrm>
            <a:off x="1259632" y="1604797"/>
            <a:ext cx="7272808" cy="4416491"/>
          </a:xfrm>
          <a:solidFill>
            <a:schemeClr val="accent3">
              <a:lumMod val="20000"/>
              <a:lumOff val="80000"/>
            </a:schemeClr>
          </a:solidFill>
        </p:spPr>
        <p:txBody>
          <a:bodyPr>
            <a:normAutofit/>
          </a:bodyPr>
          <a:lstStyle/>
          <a:p>
            <a:r>
              <a:rPr lang="zh-CN" altLang="en-US" dirty="0"/>
              <a:t>编制清晰的项目产品与工作质量要求</a:t>
            </a:r>
          </a:p>
          <a:p>
            <a:r>
              <a:rPr lang="zh-CN" altLang="en-US" dirty="0"/>
              <a:t>制订科学可行的产品与工作质量控制标准</a:t>
            </a:r>
          </a:p>
          <a:p>
            <a:r>
              <a:rPr lang="zh-CN" altLang="en-US" dirty="0"/>
              <a:t>组织和建设项目质量保障体系</a:t>
            </a:r>
          </a:p>
          <a:p>
            <a:r>
              <a:rPr lang="zh-CN" altLang="en-US" dirty="0"/>
              <a:t>配备合格与必要的项目质量保障资源</a:t>
            </a:r>
          </a:p>
          <a:p>
            <a:r>
              <a:rPr lang="zh-CN" altLang="en-US" dirty="0"/>
              <a:t>持续开展有计划的质量改进活动</a:t>
            </a:r>
          </a:p>
          <a:p>
            <a:r>
              <a:rPr lang="zh-CN" altLang="en-US" dirty="0"/>
              <a:t>做好项目变更的全面控制</a:t>
            </a:r>
          </a:p>
          <a:p>
            <a:endParaRPr lang="zh-CN" altLang="en-US"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24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2DE87CAD-BB72-B3F3-AF89-221FD9DCF56D}"/>
              </a:ext>
            </a:extLst>
          </p:cNvPr>
          <p:cNvSpPr txBox="1">
            <a:spLocks/>
          </p:cNvSpPr>
          <p:nvPr/>
        </p:nvSpPr>
        <p:spPr>
          <a:xfrm>
            <a:off x="6553200" y="6248400"/>
            <a:ext cx="1905000" cy="457200"/>
          </a:xfrm>
          <a:prstGeom prst="rect">
            <a:avLst/>
          </a:prstGeom>
        </p:spPr>
        <p:txBody>
          <a:bodyPr vert="horz" lIns="91440" tIns="45720" rIns="91440" bIns="45720" rtlCol="0" anchor="ctr"/>
          <a:lstStyle>
            <a:defPPr>
              <a:defRPr lang="zh-CN"/>
            </a:defPPr>
            <a:lvl1pPr algn="ctr" rtl="0" fontAlgn="base">
              <a:spcBef>
                <a:spcPct val="50000"/>
              </a:spcBef>
              <a:spcAft>
                <a:spcPct val="0"/>
              </a:spcAft>
              <a:defRPr kumimoji="1" sz="900" b="1" kern="1200">
                <a:solidFill>
                  <a:schemeClr val="tx1">
                    <a:tint val="75000"/>
                  </a:schemeClr>
                </a:solidFill>
                <a:latin typeface="Times New Roman" panose="02020603050405020304" pitchFamily="18" charset="0"/>
                <a:ea typeface="楷体_GB2312" pitchFamily="49" charset="-122"/>
                <a:cs typeface="+mn-cs"/>
              </a:defRPr>
            </a:lvl1pPr>
            <a:lvl2pPr marL="4572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2pPr>
            <a:lvl3pPr marL="9144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3pPr>
            <a:lvl4pPr marL="13716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4pPr>
            <a:lvl5pPr marL="18288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9pPr>
          </a:lstStyle>
          <a:p>
            <a:fld id="{2AAFC296-89B8-4BF8-9253-7AFA9C585C68}" type="slidenum">
              <a:rPr lang="en-US" altLang="zh-CN" smtClean="0"/>
              <a:pPr/>
              <a:t>25</a:t>
            </a:fld>
            <a:endParaRPr lang="en-US" altLang="zh-CN"/>
          </a:p>
        </p:txBody>
      </p:sp>
      <p:sp>
        <p:nvSpPr>
          <p:cNvPr id="4" name="Rectangle 3">
            <a:extLst>
              <a:ext uri="{FF2B5EF4-FFF2-40B4-BE49-F238E27FC236}">
                <a16:creationId xmlns:a16="http://schemas.microsoft.com/office/drawing/2014/main" id="{2CCC50AB-D1A5-F1DE-C83B-930B35DA24BE}"/>
              </a:ext>
            </a:extLst>
          </p:cNvPr>
          <p:cNvSpPr txBox="1">
            <a:spLocks noChangeArrowheads="1"/>
          </p:cNvSpPr>
          <p:nvPr/>
        </p:nvSpPr>
        <p:spPr>
          <a:xfrm>
            <a:off x="250825" y="1268413"/>
            <a:ext cx="8569325" cy="5589587"/>
          </a:xfrm>
          <a:prstGeom prst="rect">
            <a:avLst/>
          </a:prstGeom>
        </p:spPr>
        <p:txBody>
          <a:bodyPr/>
          <a:lstStyle>
            <a:lvl1pPr marL="171450" indent="-170815" algn="l" defTabSz="685800" rtl="0" eaLnBrk="1" latinLnBrk="0" hangingPunct="1">
              <a:lnSpc>
                <a:spcPct val="90000"/>
              </a:lnSpc>
              <a:spcBef>
                <a:spcPts val="750"/>
              </a:spcBef>
              <a:buClr>
                <a:schemeClr val="accent1"/>
              </a:buClr>
              <a:buSzPct val="80000"/>
              <a:buFont typeface="Wingdings 2" panose="05020102010507070707" pitchFamily="18" charset="2"/>
              <a:buChar char=""/>
              <a:defRPr sz="2100" kern="1200">
                <a:solidFill>
                  <a:schemeClr val="accent1">
                    <a:lumMod val="75000"/>
                  </a:schemeClr>
                </a:solidFill>
                <a:latin typeface="黑体" panose="02010609060101010101" pitchFamily="2" charset="-122"/>
                <a:ea typeface="黑体" panose="02010609060101010101" pitchFamily="2" charset="-122"/>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accent1">
                    <a:lumMod val="75000"/>
                  </a:schemeClr>
                </a:solidFill>
                <a:latin typeface="黑体" panose="02010609060101010101" pitchFamily="2" charset="-122"/>
                <a:ea typeface="黑体" panose="02010609060101010101" pitchFamily="2" charset="-122"/>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accent1">
                    <a:lumMod val="75000"/>
                  </a:schemeClr>
                </a:solidFill>
                <a:latin typeface="黑体" panose="02010609060101010101" pitchFamily="2" charset="-122"/>
                <a:ea typeface="黑体" panose="02010609060101010101" pitchFamily="2" charset="-122"/>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FontTx/>
              <a:buNone/>
            </a:pPr>
            <a:r>
              <a:rPr kumimoji="0" lang="en-US" altLang="zh-CN" sz="2800" b="0" dirty="0">
                <a:solidFill>
                  <a:srgbClr val="000000"/>
                </a:solidFill>
              </a:rPr>
              <a:t>     </a:t>
            </a:r>
            <a:r>
              <a:rPr kumimoji="0" lang="zh-CN" altLang="en-US" sz="2800" b="0" dirty="0">
                <a:solidFill>
                  <a:srgbClr val="000000"/>
                </a:solidFill>
              </a:rPr>
              <a:t>质量审计是用来确定项目活动是否遵循了组织和项目的政策、过程与程序的一种结构化的、独立的过程。质量审计的目标是： </a:t>
            </a:r>
          </a:p>
          <a:p>
            <a:pPr fontAlgn="auto">
              <a:spcAft>
                <a:spcPts val="0"/>
              </a:spcAft>
              <a:buFontTx/>
              <a:buNone/>
            </a:pPr>
            <a:endParaRPr kumimoji="0" lang="zh-CN" altLang="en-US" sz="2800" b="0" dirty="0">
              <a:solidFill>
                <a:srgbClr val="000000"/>
              </a:solidFill>
            </a:endParaRPr>
          </a:p>
          <a:p>
            <a:pPr fontAlgn="auto">
              <a:spcAft>
                <a:spcPts val="0"/>
              </a:spcAft>
            </a:pPr>
            <a:r>
              <a:rPr kumimoji="0" lang="zh-CN" altLang="en-US" sz="2800" b="0" dirty="0">
                <a:solidFill>
                  <a:srgbClr val="000000"/>
                </a:solidFill>
              </a:rPr>
              <a:t>识别全部正在实施的良好及最佳实践； </a:t>
            </a:r>
          </a:p>
          <a:p>
            <a:pPr fontAlgn="auto">
              <a:spcAft>
                <a:spcPts val="0"/>
              </a:spcAft>
            </a:pPr>
            <a:r>
              <a:rPr kumimoji="0" lang="zh-CN" altLang="en-US" sz="2800" b="0" dirty="0">
                <a:solidFill>
                  <a:srgbClr val="000000"/>
                </a:solidFill>
              </a:rPr>
              <a:t>识别全部违规做法、差距及不足； </a:t>
            </a:r>
          </a:p>
          <a:p>
            <a:pPr fontAlgn="auto">
              <a:spcAft>
                <a:spcPts val="0"/>
              </a:spcAft>
            </a:pPr>
            <a:r>
              <a:rPr kumimoji="0" lang="zh-CN" altLang="en-US" sz="2800" b="0" dirty="0">
                <a:solidFill>
                  <a:srgbClr val="000000"/>
                </a:solidFill>
              </a:rPr>
              <a:t>分享所在组织和</a:t>
            </a:r>
            <a:r>
              <a:rPr kumimoji="0" lang="en-US" altLang="zh-CN" sz="2800" b="0" dirty="0">
                <a:solidFill>
                  <a:srgbClr val="000000"/>
                </a:solidFill>
              </a:rPr>
              <a:t>/</a:t>
            </a:r>
            <a:r>
              <a:rPr kumimoji="0" lang="zh-CN" altLang="en-US" sz="2800" b="0" dirty="0">
                <a:solidFill>
                  <a:srgbClr val="000000"/>
                </a:solidFill>
              </a:rPr>
              <a:t>或行业中类似项目的良好实践； </a:t>
            </a:r>
          </a:p>
          <a:p>
            <a:pPr fontAlgn="auto">
              <a:spcAft>
                <a:spcPts val="0"/>
              </a:spcAft>
            </a:pPr>
            <a:r>
              <a:rPr kumimoji="0" lang="zh-CN" altLang="en-US" sz="2800" b="0" dirty="0">
                <a:solidFill>
                  <a:srgbClr val="000000"/>
                </a:solidFill>
              </a:rPr>
              <a:t>积极、主动地提供协助，以改进过程的执行，从而帮助团队提高生产效率； </a:t>
            </a:r>
          </a:p>
          <a:p>
            <a:pPr fontAlgn="auto">
              <a:spcAft>
                <a:spcPts val="0"/>
              </a:spcAft>
            </a:pPr>
            <a:r>
              <a:rPr kumimoji="0" lang="zh-CN" altLang="en-US" sz="2800" b="0" dirty="0">
                <a:solidFill>
                  <a:srgbClr val="000000"/>
                </a:solidFill>
              </a:rPr>
              <a:t>强调每次审计都应对组织经验教训的积累做出贡献。 </a:t>
            </a:r>
          </a:p>
          <a:p>
            <a:pPr fontAlgn="auto">
              <a:spcAft>
                <a:spcPts val="0"/>
              </a:spcAft>
            </a:pPr>
            <a:endParaRPr kumimoji="0" lang="en-US" altLang="zh-CN" sz="2800" b="0" dirty="0"/>
          </a:p>
        </p:txBody>
      </p:sp>
      <p:pic>
        <p:nvPicPr>
          <p:cNvPr id="7" name="Picture 21" descr="QQ截图未命名">
            <a:extLst>
              <a:ext uri="{FF2B5EF4-FFF2-40B4-BE49-F238E27FC236}">
                <a16:creationId xmlns:a16="http://schemas.microsoft.com/office/drawing/2014/main" id="{945D2CD4-5D5F-FD55-83FF-C0CB047AB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688" y="0"/>
            <a:ext cx="46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18F1AB6C-B3D3-A6E0-2C4B-91D19F6A1E3B}"/>
              </a:ext>
            </a:extLst>
          </p:cNvPr>
          <p:cNvSpPr>
            <a:spLocks noGrp="1"/>
          </p:cNvSpPr>
          <p:nvPr>
            <p:ph type="title"/>
          </p:nvPr>
        </p:nvSpPr>
        <p:spPr>
          <a:xfrm>
            <a:off x="903288" y="219869"/>
            <a:ext cx="7772400" cy="1143000"/>
          </a:xfrm>
        </p:spPr>
        <p:txBody>
          <a:bodyPr>
            <a:normAutofit/>
          </a:bodyPr>
          <a:lstStyle/>
          <a:p>
            <a:pPr algn="ctr"/>
            <a:r>
              <a:rPr lang="zh-CN" altLang="en-US" sz="3600" dirty="0">
                <a:solidFill>
                  <a:srgbClr val="000000"/>
                </a:solidFill>
              </a:rPr>
              <a:t>质量审计</a:t>
            </a:r>
          </a:p>
        </p:txBody>
      </p:sp>
    </p:spTree>
    <p:extLst>
      <p:ext uri="{BB962C8B-B14F-4D97-AF65-F5344CB8AC3E}">
        <p14:creationId xmlns:p14="http://schemas.microsoft.com/office/powerpoint/2010/main" val="114625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randombar(vertic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randombar(vertic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randombar(vertic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5"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randombar(vertical)">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randombar(vertical)">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2DE87CAD-BB72-B3F3-AF89-221FD9DCF56D}"/>
              </a:ext>
            </a:extLst>
          </p:cNvPr>
          <p:cNvSpPr txBox="1">
            <a:spLocks/>
          </p:cNvSpPr>
          <p:nvPr/>
        </p:nvSpPr>
        <p:spPr>
          <a:xfrm>
            <a:off x="6553200" y="6248400"/>
            <a:ext cx="1905000" cy="457200"/>
          </a:xfrm>
          <a:prstGeom prst="rect">
            <a:avLst/>
          </a:prstGeom>
        </p:spPr>
        <p:txBody>
          <a:bodyPr vert="horz" lIns="91440" tIns="45720" rIns="91440" bIns="45720" rtlCol="0" anchor="ctr"/>
          <a:lstStyle>
            <a:defPPr>
              <a:defRPr lang="zh-CN"/>
            </a:defPPr>
            <a:lvl1pPr algn="ctr" rtl="0" fontAlgn="base">
              <a:spcBef>
                <a:spcPct val="50000"/>
              </a:spcBef>
              <a:spcAft>
                <a:spcPct val="0"/>
              </a:spcAft>
              <a:defRPr kumimoji="1" sz="900" b="1" kern="1200">
                <a:solidFill>
                  <a:schemeClr val="tx1">
                    <a:tint val="75000"/>
                  </a:schemeClr>
                </a:solidFill>
                <a:latin typeface="Times New Roman" panose="02020603050405020304" pitchFamily="18" charset="0"/>
                <a:ea typeface="楷体_GB2312" pitchFamily="49" charset="-122"/>
                <a:cs typeface="+mn-cs"/>
              </a:defRPr>
            </a:lvl1pPr>
            <a:lvl2pPr marL="4572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2pPr>
            <a:lvl3pPr marL="9144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3pPr>
            <a:lvl4pPr marL="13716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4pPr>
            <a:lvl5pPr marL="18288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fld id="{2AAFC296-89B8-4BF8-9253-7AFA9C585C68}" type="slidenum">
              <a:rPr kumimoji="1" lang="en-US" altLang="zh-CN" sz="900" b="1" i="0" u="none" strike="noStrike" kern="1200" cap="none" spc="0" normalizeH="0" baseline="0" noProof="0" smtClean="0">
                <a:ln>
                  <a:noFill/>
                </a:ln>
                <a:solidFill>
                  <a:srgbClr val="5F5F5F">
                    <a:tint val="75000"/>
                  </a:srgbClr>
                </a:solidFill>
                <a:effectLst/>
                <a:uLnTx/>
                <a:uFillTx/>
                <a:latin typeface="Times New Roman" panose="02020603050405020304" pitchFamily="18" charset="0"/>
                <a:ea typeface="楷体_GB2312" pitchFamily="49" charset="-122"/>
                <a:cs typeface="+mn-cs"/>
              </a:rPr>
              <a:pPr marL="0" marR="0" lvl="0" indent="0" algn="ctr" defTabSz="914400" rtl="0" eaLnBrk="1" fontAlgn="base" latinLnBrk="0" hangingPunct="1">
                <a:lnSpc>
                  <a:spcPct val="100000"/>
                </a:lnSpc>
                <a:spcBef>
                  <a:spcPct val="50000"/>
                </a:spcBef>
                <a:spcAft>
                  <a:spcPct val="0"/>
                </a:spcAft>
                <a:buClrTx/>
                <a:buSzTx/>
                <a:buFontTx/>
                <a:buNone/>
                <a:tabLst/>
                <a:defRPr/>
              </a:pPr>
              <a:t>26</a:t>
            </a:fld>
            <a:endParaRPr kumimoji="1" lang="en-US" altLang="zh-CN" sz="900" b="1" i="0" u="none" strike="noStrike" kern="1200" cap="none" spc="0" normalizeH="0" baseline="0" noProof="0">
              <a:ln>
                <a:noFill/>
              </a:ln>
              <a:solidFill>
                <a:srgbClr val="5F5F5F">
                  <a:tint val="75000"/>
                </a:srgbClr>
              </a:solidFill>
              <a:effectLst/>
              <a:uLnTx/>
              <a:uFillTx/>
              <a:latin typeface="Times New Roman" panose="02020603050405020304" pitchFamily="18" charset="0"/>
              <a:ea typeface="楷体_GB2312" pitchFamily="49" charset="-122"/>
              <a:cs typeface="+mn-cs"/>
            </a:endParaRPr>
          </a:p>
        </p:txBody>
      </p:sp>
      <p:sp>
        <p:nvSpPr>
          <p:cNvPr id="4" name="Rectangle 3">
            <a:extLst>
              <a:ext uri="{FF2B5EF4-FFF2-40B4-BE49-F238E27FC236}">
                <a16:creationId xmlns:a16="http://schemas.microsoft.com/office/drawing/2014/main" id="{2CCC50AB-D1A5-F1DE-C83B-930B35DA24BE}"/>
              </a:ext>
            </a:extLst>
          </p:cNvPr>
          <p:cNvSpPr txBox="1">
            <a:spLocks noChangeArrowheads="1"/>
          </p:cNvSpPr>
          <p:nvPr/>
        </p:nvSpPr>
        <p:spPr>
          <a:xfrm>
            <a:off x="250825" y="1268413"/>
            <a:ext cx="8569325" cy="5589587"/>
          </a:xfrm>
          <a:prstGeom prst="rect">
            <a:avLst/>
          </a:prstGeom>
        </p:spPr>
        <p:txBody>
          <a:bodyPr/>
          <a:lstStyle>
            <a:lvl1pPr marL="171450" indent="-170815" algn="l" defTabSz="685800" rtl="0" eaLnBrk="1" latinLnBrk="0" hangingPunct="1">
              <a:lnSpc>
                <a:spcPct val="90000"/>
              </a:lnSpc>
              <a:spcBef>
                <a:spcPts val="750"/>
              </a:spcBef>
              <a:buClr>
                <a:schemeClr val="accent1"/>
              </a:buClr>
              <a:buSzPct val="80000"/>
              <a:buFont typeface="Wingdings 2" panose="05020102010507070707" pitchFamily="18" charset="2"/>
              <a:buChar char=""/>
              <a:defRPr sz="2100" kern="1200">
                <a:solidFill>
                  <a:schemeClr val="accent1">
                    <a:lumMod val="75000"/>
                  </a:schemeClr>
                </a:solidFill>
                <a:latin typeface="黑体" panose="02010609060101010101" pitchFamily="2" charset="-122"/>
                <a:ea typeface="黑体" panose="02010609060101010101" pitchFamily="2" charset="-122"/>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accent1">
                    <a:lumMod val="75000"/>
                  </a:schemeClr>
                </a:solidFill>
                <a:latin typeface="黑体" panose="02010609060101010101" pitchFamily="2" charset="-122"/>
                <a:ea typeface="黑体" panose="02010609060101010101" pitchFamily="2" charset="-122"/>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accent1">
                    <a:lumMod val="75000"/>
                  </a:schemeClr>
                </a:solidFill>
                <a:latin typeface="黑体" panose="02010609060101010101" pitchFamily="2" charset="-122"/>
                <a:ea typeface="黑体" panose="02010609060101010101" pitchFamily="2" charset="-122"/>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fontAlgn="auto">
              <a:lnSpc>
                <a:spcPct val="150000"/>
              </a:lnSpc>
              <a:spcAft>
                <a:spcPts val="0"/>
              </a:spcAft>
              <a:buClr>
                <a:srgbClr val="87A452"/>
              </a:buClr>
              <a:buNone/>
            </a:pPr>
            <a:r>
              <a:rPr kumimoji="0" lang="zh-CN" altLang="en-US" sz="2800" b="0" dirty="0">
                <a:solidFill>
                  <a:srgbClr val="000000"/>
                </a:solidFill>
              </a:rPr>
              <a:t>     采取后续措施纠正问题，可以带来质量成本的降低，并提高发起人或客户对项目产品的接受度。质量审计可事先安排，也可随机进行；可由内部或外部审计师进行。 </a:t>
            </a:r>
          </a:p>
          <a:p>
            <a:pPr lvl="0" fontAlgn="auto">
              <a:lnSpc>
                <a:spcPct val="150000"/>
              </a:lnSpc>
              <a:spcAft>
                <a:spcPts val="0"/>
              </a:spcAft>
              <a:buClr>
                <a:srgbClr val="87A452"/>
              </a:buClr>
              <a:buNone/>
            </a:pPr>
            <a:r>
              <a:rPr kumimoji="0" lang="zh-CN" altLang="en-US" sz="2800" b="0" dirty="0">
                <a:solidFill>
                  <a:srgbClr val="000000"/>
                </a:solidFill>
              </a:rPr>
              <a:t>     质量审计还可确认已批准的变更请求（包括更新、纠正措施、缺陷补救和预防措施）的实施情况。 </a:t>
            </a:r>
          </a:p>
          <a:p>
            <a:pPr marL="171450" marR="0" lvl="0" indent="-170815" algn="l" defTabSz="685800" rtl="0" eaLnBrk="1" fontAlgn="auto" latinLnBrk="0" hangingPunct="1">
              <a:lnSpc>
                <a:spcPct val="90000"/>
              </a:lnSpc>
              <a:spcBef>
                <a:spcPts val="750"/>
              </a:spcBef>
              <a:spcAft>
                <a:spcPts val="0"/>
              </a:spcAft>
              <a:buClr>
                <a:srgbClr val="87A452"/>
              </a:buClr>
              <a:buSzPct val="80000"/>
              <a:buFont typeface="Wingdings 2" panose="05020102010507070707" pitchFamily="18" charset="2"/>
              <a:buChar char=""/>
              <a:tabLst/>
              <a:defRPr/>
            </a:pPr>
            <a:endParaRPr kumimoji="0" lang="en-US" altLang="zh-CN" sz="2800" b="0" i="0" u="none" strike="noStrike" kern="1200" cap="none" spc="0" normalizeH="0" baseline="0" noProof="0" dirty="0">
              <a:ln>
                <a:noFill/>
              </a:ln>
              <a:solidFill>
                <a:srgbClr val="87A452">
                  <a:lumMod val="75000"/>
                </a:srgbClr>
              </a:solidFill>
              <a:effectLst/>
              <a:uLnTx/>
              <a:uFillTx/>
              <a:latin typeface="黑体" panose="02010609060101010101" pitchFamily="2" charset="-122"/>
              <a:ea typeface="黑体" panose="02010609060101010101" pitchFamily="2" charset="-122"/>
              <a:cs typeface="+mn-cs"/>
            </a:endParaRPr>
          </a:p>
        </p:txBody>
      </p:sp>
      <p:pic>
        <p:nvPicPr>
          <p:cNvPr id="7" name="Picture 21" descr="QQ截图未命名">
            <a:extLst>
              <a:ext uri="{FF2B5EF4-FFF2-40B4-BE49-F238E27FC236}">
                <a16:creationId xmlns:a16="http://schemas.microsoft.com/office/drawing/2014/main" id="{945D2CD4-5D5F-FD55-83FF-C0CB047AB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688" y="0"/>
            <a:ext cx="46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18F1AB6C-B3D3-A6E0-2C4B-91D19F6A1E3B}"/>
              </a:ext>
            </a:extLst>
          </p:cNvPr>
          <p:cNvSpPr>
            <a:spLocks noGrp="1"/>
          </p:cNvSpPr>
          <p:nvPr>
            <p:ph type="title"/>
          </p:nvPr>
        </p:nvSpPr>
        <p:spPr>
          <a:xfrm>
            <a:off x="903288" y="219869"/>
            <a:ext cx="7772400" cy="1143000"/>
          </a:xfrm>
        </p:spPr>
        <p:txBody>
          <a:bodyPr>
            <a:normAutofit/>
          </a:bodyPr>
          <a:lstStyle/>
          <a:p>
            <a:pPr algn="ctr"/>
            <a:r>
              <a:rPr lang="zh-CN" altLang="en-US" sz="3600" dirty="0">
                <a:solidFill>
                  <a:srgbClr val="000000"/>
                </a:solidFill>
              </a:rPr>
              <a:t>质量审计</a:t>
            </a:r>
          </a:p>
        </p:txBody>
      </p:sp>
    </p:spTree>
    <p:extLst>
      <p:ext uri="{BB962C8B-B14F-4D97-AF65-F5344CB8AC3E}">
        <p14:creationId xmlns:p14="http://schemas.microsoft.com/office/powerpoint/2010/main" val="75647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vertic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2DE87CAD-BB72-B3F3-AF89-221FD9DCF56D}"/>
              </a:ext>
            </a:extLst>
          </p:cNvPr>
          <p:cNvSpPr txBox="1">
            <a:spLocks/>
          </p:cNvSpPr>
          <p:nvPr/>
        </p:nvSpPr>
        <p:spPr>
          <a:xfrm>
            <a:off x="6553200" y="6248400"/>
            <a:ext cx="1905000" cy="457200"/>
          </a:xfrm>
          <a:prstGeom prst="rect">
            <a:avLst/>
          </a:prstGeom>
        </p:spPr>
        <p:txBody>
          <a:bodyPr vert="horz" lIns="91440" tIns="45720" rIns="91440" bIns="45720" rtlCol="0" anchor="ctr"/>
          <a:lstStyle>
            <a:defPPr>
              <a:defRPr lang="zh-CN"/>
            </a:defPPr>
            <a:lvl1pPr algn="ctr" rtl="0" fontAlgn="base">
              <a:spcBef>
                <a:spcPct val="50000"/>
              </a:spcBef>
              <a:spcAft>
                <a:spcPct val="0"/>
              </a:spcAft>
              <a:defRPr kumimoji="1" sz="900" b="1" kern="1200">
                <a:solidFill>
                  <a:schemeClr val="tx1">
                    <a:tint val="75000"/>
                  </a:schemeClr>
                </a:solidFill>
                <a:latin typeface="Times New Roman" panose="02020603050405020304" pitchFamily="18" charset="0"/>
                <a:ea typeface="楷体_GB2312" pitchFamily="49" charset="-122"/>
                <a:cs typeface="+mn-cs"/>
              </a:defRPr>
            </a:lvl1pPr>
            <a:lvl2pPr marL="4572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2pPr>
            <a:lvl3pPr marL="9144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3pPr>
            <a:lvl4pPr marL="13716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4pPr>
            <a:lvl5pPr marL="18288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fld id="{2AAFC296-89B8-4BF8-9253-7AFA9C585C68}" type="slidenum">
              <a:rPr kumimoji="1" lang="en-US" altLang="zh-CN" sz="900" b="1" i="0" u="none" strike="noStrike" kern="1200" cap="none" spc="0" normalizeH="0" baseline="0" noProof="0" smtClean="0">
                <a:ln>
                  <a:noFill/>
                </a:ln>
                <a:solidFill>
                  <a:srgbClr val="5F5F5F">
                    <a:tint val="75000"/>
                  </a:srgbClr>
                </a:solidFill>
                <a:effectLst/>
                <a:uLnTx/>
                <a:uFillTx/>
                <a:latin typeface="Times New Roman" panose="02020603050405020304" pitchFamily="18" charset="0"/>
                <a:ea typeface="楷体_GB2312" pitchFamily="49" charset="-122"/>
                <a:cs typeface="+mn-cs"/>
              </a:rPr>
              <a:pPr marL="0" marR="0" lvl="0" indent="0" algn="ctr" defTabSz="914400" rtl="0" eaLnBrk="1" fontAlgn="base" latinLnBrk="0" hangingPunct="1">
                <a:lnSpc>
                  <a:spcPct val="100000"/>
                </a:lnSpc>
                <a:spcBef>
                  <a:spcPct val="50000"/>
                </a:spcBef>
                <a:spcAft>
                  <a:spcPct val="0"/>
                </a:spcAft>
                <a:buClrTx/>
                <a:buSzTx/>
                <a:buFontTx/>
                <a:buNone/>
                <a:tabLst/>
                <a:defRPr/>
              </a:pPr>
              <a:t>27</a:t>
            </a:fld>
            <a:endParaRPr kumimoji="1" lang="en-US" altLang="zh-CN" sz="900" b="1" i="0" u="none" strike="noStrike" kern="1200" cap="none" spc="0" normalizeH="0" baseline="0" noProof="0">
              <a:ln>
                <a:noFill/>
              </a:ln>
              <a:solidFill>
                <a:srgbClr val="5F5F5F">
                  <a:tint val="75000"/>
                </a:srgbClr>
              </a:solidFill>
              <a:effectLst/>
              <a:uLnTx/>
              <a:uFillTx/>
              <a:latin typeface="Times New Roman" panose="02020603050405020304" pitchFamily="18" charset="0"/>
              <a:ea typeface="楷体_GB2312" pitchFamily="49" charset="-122"/>
              <a:cs typeface="+mn-cs"/>
            </a:endParaRPr>
          </a:p>
        </p:txBody>
      </p:sp>
      <p:sp>
        <p:nvSpPr>
          <p:cNvPr id="4" name="Rectangle 3">
            <a:extLst>
              <a:ext uri="{FF2B5EF4-FFF2-40B4-BE49-F238E27FC236}">
                <a16:creationId xmlns:a16="http://schemas.microsoft.com/office/drawing/2014/main" id="{2CCC50AB-D1A5-F1DE-C83B-930B35DA24BE}"/>
              </a:ext>
            </a:extLst>
          </p:cNvPr>
          <p:cNvSpPr txBox="1">
            <a:spLocks noChangeArrowheads="1"/>
          </p:cNvSpPr>
          <p:nvPr/>
        </p:nvSpPr>
        <p:spPr>
          <a:xfrm>
            <a:off x="250825" y="1268413"/>
            <a:ext cx="8569325" cy="5589587"/>
          </a:xfrm>
          <a:prstGeom prst="rect">
            <a:avLst/>
          </a:prstGeom>
        </p:spPr>
        <p:txBody>
          <a:bodyPr/>
          <a:lstStyle>
            <a:lvl1pPr marL="171450" indent="-170815" algn="l" defTabSz="685800" rtl="0" eaLnBrk="1" latinLnBrk="0" hangingPunct="1">
              <a:lnSpc>
                <a:spcPct val="90000"/>
              </a:lnSpc>
              <a:spcBef>
                <a:spcPts val="750"/>
              </a:spcBef>
              <a:buClr>
                <a:schemeClr val="accent1"/>
              </a:buClr>
              <a:buSzPct val="80000"/>
              <a:buFont typeface="Wingdings 2" panose="05020102010507070707" pitchFamily="18" charset="2"/>
              <a:buChar char=""/>
              <a:defRPr sz="2100" kern="1200">
                <a:solidFill>
                  <a:schemeClr val="accent1">
                    <a:lumMod val="75000"/>
                  </a:schemeClr>
                </a:solidFill>
                <a:latin typeface="黑体" panose="02010609060101010101" pitchFamily="2" charset="-122"/>
                <a:ea typeface="黑体" panose="02010609060101010101" pitchFamily="2" charset="-122"/>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accent1">
                    <a:lumMod val="75000"/>
                  </a:schemeClr>
                </a:solidFill>
                <a:latin typeface="黑体" panose="02010609060101010101" pitchFamily="2" charset="-122"/>
                <a:ea typeface="黑体" panose="02010609060101010101" pitchFamily="2" charset="-122"/>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accent1">
                    <a:lumMod val="75000"/>
                  </a:schemeClr>
                </a:solidFill>
                <a:latin typeface="黑体" panose="02010609060101010101" pitchFamily="2" charset="-122"/>
                <a:ea typeface="黑体" panose="02010609060101010101" pitchFamily="2" charset="-122"/>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fontAlgn="auto">
              <a:lnSpc>
                <a:spcPct val="150000"/>
              </a:lnSpc>
              <a:spcAft>
                <a:spcPts val="0"/>
              </a:spcAft>
              <a:buClr>
                <a:srgbClr val="87A452"/>
              </a:buClr>
              <a:buNone/>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     </a:t>
            </a:r>
            <a:r>
              <a:rPr kumimoji="0" lang="en-US" altLang="zh-CN" sz="2800" b="0" dirty="0">
                <a:solidFill>
                  <a:srgbClr val="000000"/>
                </a:solidFill>
              </a:rPr>
              <a:t>2006</a:t>
            </a:r>
            <a:r>
              <a:rPr kumimoji="0" lang="zh-CN" altLang="en-US" sz="2800" b="0" dirty="0">
                <a:solidFill>
                  <a:srgbClr val="000000"/>
                </a:solidFill>
              </a:rPr>
              <a:t>年在三峡工程审计中，对大坝混凝土浇灌工程施工审计进行了现场跟踪检验</a:t>
            </a:r>
            <a:r>
              <a:rPr kumimoji="0" lang="en-US" altLang="zh-CN" sz="2800" b="0" dirty="0">
                <a:solidFill>
                  <a:srgbClr val="000000"/>
                </a:solidFill>
              </a:rPr>
              <a:t>;</a:t>
            </a:r>
          </a:p>
          <a:p>
            <a:pPr lvl="0" fontAlgn="auto">
              <a:lnSpc>
                <a:spcPct val="150000"/>
              </a:lnSpc>
              <a:spcAft>
                <a:spcPts val="0"/>
              </a:spcAft>
              <a:buClr>
                <a:srgbClr val="87A452"/>
              </a:buClr>
              <a:buNone/>
            </a:pPr>
            <a:r>
              <a:rPr kumimoji="0" lang="en-US" altLang="zh-CN" sz="2800" b="0" dirty="0">
                <a:solidFill>
                  <a:srgbClr val="000000"/>
                </a:solidFill>
              </a:rPr>
              <a:t>     2007</a:t>
            </a:r>
            <a:r>
              <a:rPr kumimoji="0" lang="zh-CN" altLang="en-US" sz="2800" b="0" dirty="0">
                <a:solidFill>
                  <a:srgbClr val="000000"/>
                </a:solidFill>
              </a:rPr>
              <a:t>年对京沪高铁工程设计质量进行了复核；   </a:t>
            </a:r>
          </a:p>
          <a:p>
            <a:pPr lvl="0" fontAlgn="auto">
              <a:lnSpc>
                <a:spcPct val="150000"/>
              </a:lnSpc>
              <a:spcAft>
                <a:spcPts val="0"/>
              </a:spcAft>
              <a:buClr>
                <a:srgbClr val="87A452"/>
              </a:buClr>
              <a:buNone/>
            </a:pPr>
            <a:r>
              <a:rPr kumimoji="0" lang="zh-CN" altLang="en-US" sz="2800" b="0" dirty="0">
                <a:solidFill>
                  <a:srgbClr val="000000"/>
                </a:solidFill>
              </a:rPr>
              <a:t>     </a:t>
            </a:r>
            <a:r>
              <a:rPr kumimoji="0" lang="en-US" altLang="zh-CN" sz="2800" b="0" dirty="0">
                <a:solidFill>
                  <a:srgbClr val="000000"/>
                </a:solidFill>
              </a:rPr>
              <a:t>2008</a:t>
            </a:r>
            <a:r>
              <a:rPr kumimoji="0" lang="zh-CN" altLang="en-US" sz="2800" b="0" dirty="0">
                <a:solidFill>
                  <a:srgbClr val="000000"/>
                </a:solidFill>
              </a:rPr>
              <a:t>年，审计署首次大规模审计工程实体质量，聘请</a:t>
            </a:r>
            <a:r>
              <a:rPr kumimoji="0" lang="en-US" altLang="zh-CN" sz="2800" b="0" dirty="0">
                <a:solidFill>
                  <a:srgbClr val="000000"/>
                </a:solidFill>
              </a:rPr>
              <a:t>300</a:t>
            </a:r>
            <a:r>
              <a:rPr kumimoji="0" lang="zh-CN" altLang="en-US" sz="2800" b="0" dirty="0">
                <a:solidFill>
                  <a:srgbClr val="000000"/>
                </a:solidFill>
              </a:rPr>
              <a:t>多名水利专家对</a:t>
            </a:r>
            <a:r>
              <a:rPr kumimoji="0" lang="en-US" altLang="zh-CN" sz="2800" b="0" dirty="0">
                <a:solidFill>
                  <a:srgbClr val="000000"/>
                </a:solidFill>
              </a:rPr>
              <a:t>400</a:t>
            </a:r>
            <a:r>
              <a:rPr kumimoji="0" lang="zh-CN" altLang="en-US" sz="2800" b="0" dirty="0">
                <a:solidFill>
                  <a:srgbClr val="000000"/>
                </a:solidFill>
              </a:rPr>
              <a:t>多座病险水库进行体检，取得了很好的成绩，引起了很好的社会反响。</a:t>
            </a:r>
          </a:p>
          <a:p>
            <a:pPr marL="171450" marR="0" lvl="0" indent="-170815" algn="l" defTabSz="685800" rtl="0" eaLnBrk="1" fontAlgn="auto" latinLnBrk="0" hangingPunct="1">
              <a:lnSpc>
                <a:spcPct val="90000"/>
              </a:lnSpc>
              <a:spcBef>
                <a:spcPts val="750"/>
              </a:spcBef>
              <a:spcAft>
                <a:spcPts val="0"/>
              </a:spcAft>
              <a:buClr>
                <a:srgbClr val="87A452"/>
              </a:buClr>
              <a:buSzPct val="80000"/>
              <a:buFont typeface="Wingdings 2" panose="05020102010507070707" pitchFamily="18" charset="2"/>
              <a:buChar char=""/>
              <a:tabLst/>
              <a:defRPr/>
            </a:pPr>
            <a:endParaRPr kumimoji="0" lang="en-US" altLang="zh-CN" sz="2800" b="0" i="0" u="none" strike="noStrike" kern="1200" cap="none" spc="0" normalizeH="0" baseline="0" noProof="0" dirty="0">
              <a:ln>
                <a:noFill/>
              </a:ln>
              <a:solidFill>
                <a:srgbClr val="87A452">
                  <a:lumMod val="75000"/>
                </a:srgbClr>
              </a:solidFill>
              <a:effectLst/>
              <a:uLnTx/>
              <a:uFillTx/>
              <a:latin typeface="黑体" panose="02010609060101010101" pitchFamily="2" charset="-122"/>
              <a:ea typeface="黑体" panose="02010609060101010101" pitchFamily="2" charset="-122"/>
              <a:cs typeface="+mn-cs"/>
            </a:endParaRPr>
          </a:p>
        </p:txBody>
      </p:sp>
      <p:pic>
        <p:nvPicPr>
          <p:cNvPr id="7" name="Picture 21" descr="QQ截图未命名">
            <a:extLst>
              <a:ext uri="{FF2B5EF4-FFF2-40B4-BE49-F238E27FC236}">
                <a16:creationId xmlns:a16="http://schemas.microsoft.com/office/drawing/2014/main" id="{945D2CD4-5D5F-FD55-83FF-C0CB047AB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688" y="0"/>
            <a:ext cx="46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18F1AB6C-B3D3-A6E0-2C4B-91D19F6A1E3B}"/>
              </a:ext>
            </a:extLst>
          </p:cNvPr>
          <p:cNvSpPr>
            <a:spLocks noGrp="1"/>
          </p:cNvSpPr>
          <p:nvPr>
            <p:ph type="title"/>
          </p:nvPr>
        </p:nvSpPr>
        <p:spPr>
          <a:xfrm>
            <a:off x="903288" y="219869"/>
            <a:ext cx="7772400" cy="1143000"/>
          </a:xfrm>
        </p:spPr>
        <p:txBody>
          <a:bodyPr>
            <a:normAutofit/>
          </a:bodyPr>
          <a:lstStyle/>
          <a:p>
            <a:pPr algn="ctr"/>
            <a:r>
              <a:rPr lang="zh-CN" altLang="en-US" sz="3600" dirty="0">
                <a:solidFill>
                  <a:srgbClr val="000000"/>
                </a:solidFill>
              </a:rPr>
              <a:t>质量审计</a:t>
            </a:r>
          </a:p>
        </p:txBody>
      </p:sp>
    </p:spTree>
    <p:extLst>
      <p:ext uri="{BB962C8B-B14F-4D97-AF65-F5344CB8AC3E}">
        <p14:creationId xmlns:p14="http://schemas.microsoft.com/office/powerpoint/2010/main" val="317936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vertic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2DE87CAD-BB72-B3F3-AF89-221FD9DCF56D}"/>
              </a:ext>
            </a:extLst>
          </p:cNvPr>
          <p:cNvSpPr txBox="1">
            <a:spLocks/>
          </p:cNvSpPr>
          <p:nvPr/>
        </p:nvSpPr>
        <p:spPr>
          <a:xfrm>
            <a:off x="6553200" y="6248400"/>
            <a:ext cx="1905000" cy="457200"/>
          </a:xfrm>
          <a:prstGeom prst="rect">
            <a:avLst/>
          </a:prstGeom>
        </p:spPr>
        <p:txBody>
          <a:bodyPr vert="horz" lIns="91440" tIns="45720" rIns="91440" bIns="45720" rtlCol="0" anchor="ctr"/>
          <a:lstStyle>
            <a:defPPr>
              <a:defRPr lang="zh-CN"/>
            </a:defPPr>
            <a:lvl1pPr algn="ctr" rtl="0" fontAlgn="base">
              <a:spcBef>
                <a:spcPct val="50000"/>
              </a:spcBef>
              <a:spcAft>
                <a:spcPct val="0"/>
              </a:spcAft>
              <a:defRPr kumimoji="1" sz="900" b="1" kern="1200">
                <a:solidFill>
                  <a:schemeClr val="tx1">
                    <a:tint val="75000"/>
                  </a:schemeClr>
                </a:solidFill>
                <a:latin typeface="Times New Roman" panose="02020603050405020304" pitchFamily="18" charset="0"/>
                <a:ea typeface="楷体_GB2312" pitchFamily="49" charset="-122"/>
                <a:cs typeface="+mn-cs"/>
              </a:defRPr>
            </a:lvl1pPr>
            <a:lvl2pPr marL="4572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2pPr>
            <a:lvl3pPr marL="9144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3pPr>
            <a:lvl4pPr marL="13716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4pPr>
            <a:lvl5pPr marL="18288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fld id="{2AAFC296-89B8-4BF8-9253-7AFA9C585C68}" type="slidenum">
              <a:rPr kumimoji="1" lang="en-US" altLang="zh-CN" sz="900" b="1" i="0" u="none" strike="noStrike" kern="1200" cap="none" spc="0" normalizeH="0" baseline="0" noProof="0" smtClean="0">
                <a:ln>
                  <a:noFill/>
                </a:ln>
                <a:solidFill>
                  <a:srgbClr val="5F5F5F">
                    <a:tint val="75000"/>
                  </a:srgbClr>
                </a:solidFill>
                <a:effectLst/>
                <a:uLnTx/>
                <a:uFillTx/>
                <a:latin typeface="Times New Roman" panose="02020603050405020304" pitchFamily="18" charset="0"/>
                <a:ea typeface="楷体_GB2312" pitchFamily="49" charset="-122"/>
                <a:cs typeface="+mn-cs"/>
              </a:rPr>
              <a:pPr marL="0" marR="0" lvl="0" indent="0" algn="ctr" defTabSz="914400" rtl="0" eaLnBrk="1" fontAlgn="base" latinLnBrk="0" hangingPunct="1">
                <a:lnSpc>
                  <a:spcPct val="100000"/>
                </a:lnSpc>
                <a:spcBef>
                  <a:spcPct val="50000"/>
                </a:spcBef>
                <a:spcAft>
                  <a:spcPct val="0"/>
                </a:spcAft>
                <a:buClrTx/>
                <a:buSzTx/>
                <a:buFontTx/>
                <a:buNone/>
                <a:tabLst/>
                <a:defRPr/>
              </a:pPr>
              <a:t>28</a:t>
            </a:fld>
            <a:endParaRPr kumimoji="1" lang="en-US" altLang="zh-CN" sz="900" b="1" i="0" u="none" strike="noStrike" kern="1200" cap="none" spc="0" normalizeH="0" baseline="0" noProof="0">
              <a:ln>
                <a:noFill/>
              </a:ln>
              <a:solidFill>
                <a:srgbClr val="5F5F5F">
                  <a:tint val="75000"/>
                </a:srgbClr>
              </a:solidFill>
              <a:effectLst/>
              <a:uLnTx/>
              <a:uFillTx/>
              <a:latin typeface="Times New Roman" panose="02020603050405020304" pitchFamily="18" charset="0"/>
              <a:ea typeface="楷体_GB2312" pitchFamily="49" charset="-122"/>
              <a:cs typeface="+mn-cs"/>
            </a:endParaRPr>
          </a:p>
        </p:txBody>
      </p:sp>
      <p:sp>
        <p:nvSpPr>
          <p:cNvPr id="4" name="Rectangle 3">
            <a:extLst>
              <a:ext uri="{FF2B5EF4-FFF2-40B4-BE49-F238E27FC236}">
                <a16:creationId xmlns:a16="http://schemas.microsoft.com/office/drawing/2014/main" id="{2CCC50AB-D1A5-F1DE-C83B-930B35DA24BE}"/>
              </a:ext>
            </a:extLst>
          </p:cNvPr>
          <p:cNvSpPr txBox="1">
            <a:spLocks noChangeArrowheads="1"/>
          </p:cNvSpPr>
          <p:nvPr/>
        </p:nvSpPr>
        <p:spPr>
          <a:xfrm>
            <a:off x="250825" y="1268413"/>
            <a:ext cx="8569325" cy="5589587"/>
          </a:xfrm>
          <a:prstGeom prst="rect">
            <a:avLst/>
          </a:prstGeom>
        </p:spPr>
        <p:txBody>
          <a:bodyPr/>
          <a:lstStyle>
            <a:lvl1pPr marL="171450" indent="-170815" algn="l" defTabSz="685800" rtl="0" eaLnBrk="1" latinLnBrk="0" hangingPunct="1">
              <a:lnSpc>
                <a:spcPct val="90000"/>
              </a:lnSpc>
              <a:spcBef>
                <a:spcPts val="750"/>
              </a:spcBef>
              <a:buClr>
                <a:schemeClr val="accent1"/>
              </a:buClr>
              <a:buSzPct val="80000"/>
              <a:buFont typeface="Wingdings 2" panose="05020102010507070707" pitchFamily="18" charset="2"/>
              <a:buChar char=""/>
              <a:defRPr sz="2100" kern="1200">
                <a:solidFill>
                  <a:schemeClr val="accent1">
                    <a:lumMod val="75000"/>
                  </a:schemeClr>
                </a:solidFill>
                <a:latin typeface="黑体" panose="02010609060101010101" pitchFamily="2" charset="-122"/>
                <a:ea typeface="黑体" panose="02010609060101010101" pitchFamily="2" charset="-122"/>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accent1">
                    <a:lumMod val="75000"/>
                  </a:schemeClr>
                </a:solidFill>
                <a:latin typeface="黑体" panose="02010609060101010101" pitchFamily="2" charset="-122"/>
                <a:ea typeface="黑体" panose="02010609060101010101" pitchFamily="2" charset="-122"/>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accent1">
                    <a:lumMod val="75000"/>
                  </a:schemeClr>
                </a:solidFill>
                <a:latin typeface="黑体" panose="02010609060101010101" pitchFamily="2" charset="-122"/>
                <a:ea typeface="黑体" panose="02010609060101010101" pitchFamily="2" charset="-122"/>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0815" algn="l" defTabSz="685800" rtl="0" eaLnBrk="1" fontAlgn="auto" latinLnBrk="0" hangingPunct="1">
              <a:lnSpc>
                <a:spcPct val="150000"/>
              </a:lnSpc>
              <a:spcBef>
                <a:spcPts val="750"/>
              </a:spcBef>
              <a:spcAft>
                <a:spcPts val="0"/>
              </a:spcAft>
              <a:buClr>
                <a:srgbClr val="87A452"/>
              </a:buClr>
              <a:buSzPct val="80000"/>
              <a:buFont typeface="Wingdings 2" panose="05020102010507070707" pitchFamily="18" charset="2"/>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     </a:t>
            </a:r>
            <a:endParaRPr kumimoji="0" lang="en-US" altLang="zh-CN" sz="2800" b="0" i="0" u="none" strike="noStrike" kern="1200" cap="none" spc="0" normalizeH="0" baseline="0" noProof="0" dirty="0">
              <a:ln>
                <a:noFill/>
              </a:ln>
              <a:solidFill>
                <a:srgbClr val="87A452">
                  <a:lumMod val="75000"/>
                </a:srgbClr>
              </a:solidFill>
              <a:effectLst/>
              <a:uLnTx/>
              <a:uFillTx/>
              <a:latin typeface="黑体" panose="02010609060101010101" pitchFamily="2" charset="-122"/>
              <a:ea typeface="黑体" panose="02010609060101010101" pitchFamily="2" charset="-122"/>
              <a:cs typeface="+mn-cs"/>
            </a:endParaRPr>
          </a:p>
        </p:txBody>
      </p:sp>
      <p:pic>
        <p:nvPicPr>
          <p:cNvPr id="7" name="Picture 21" descr="QQ截图未命名">
            <a:extLst>
              <a:ext uri="{FF2B5EF4-FFF2-40B4-BE49-F238E27FC236}">
                <a16:creationId xmlns:a16="http://schemas.microsoft.com/office/drawing/2014/main" id="{945D2CD4-5D5F-FD55-83FF-C0CB047AB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688" y="0"/>
            <a:ext cx="46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18F1AB6C-B3D3-A6E0-2C4B-91D19F6A1E3B}"/>
              </a:ext>
            </a:extLst>
          </p:cNvPr>
          <p:cNvSpPr>
            <a:spLocks noGrp="1"/>
          </p:cNvSpPr>
          <p:nvPr>
            <p:ph type="title"/>
          </p:nvPr>
        </p:nvSpPr>
        <p:spPr>
          <a:xfrm>
            <a:off x="755576" y="609600"/>
            <a:ext cx="7772400" cy="1143000"/>
          </a:xfrm>
        </p:spPr>
        <p:txBody>
          <a:bodyPr>
            <a:normAutofit/>
          </a:bodyPr>
          <a:lstStyle/>
          <a:p>
            <a:pPr algn="ctr"/>
            <a:r>
              <a:rPr kumimoji="0" lang="zh-CN" altLang="zh-CN" sz="3600" dirty="0">
                <a:solidFill>
                  <a:srgbClr val="000000"/>
                </a:solidFill>
              </a:rPr>
              <a:t>工程质量管理审计</a:t>
            </a:r>
            <a:br>
              <a:rPr kumimoji="0" lang="zh-CN" altLang="en-US" sz="3600" dirty="0">
                <a:solidFill>
                  <a:srgbClr val="000000"/>
                </a:solidFill>
              </a:rPr>
            </a:br>
            <a:endParaRPr lang="zh-CN" altLang="en-US" sz="3600" dirty="0">
              <a:solidFill>
                <a:srgbClr val="000000"/>
              </a:solidFill>
            </a:endParaRPr>
          </a:p>
        </p:txBody>
      </p:sp>
      <p:sp>
        <p:nvSpPr>
          <p:cNvPr id="3" name="Rectangle 2">
            <a:extLst>
              <a:ext uri="{FF2B5EF4-FFF2-40B4-BE49-F238E27FC236}">
                <a16:creationId xmlns:a16="http://schemas.microsoft.com/office/drawing/2014/main" id="{33092ECE-2E9D-3EB6-04FD-7ED13C25A0D0}"/>
              </a:ext>
            </a:extLst>
          </p:cNvPr>
          <p:cNvSpPr txBox="1">
            <a:spLocks noChangeArrowheads="1"/>
          </p:cNvSpPr>
          <p:nvPr/>
        </p:nvSpPr>
        <p:spPr>
          <a:xfrm>
            <a:off x="685800" y="609600"/>
            <a:ext cx="7772400" cy="1143000"/>
          </a:xfrm>
          <a:prstGeom prst="rect">
            <a:avLst/>
          </a:prstGeom>
        </p:spPr>
        <p:txBody>
          <a:bodyPr vert="horz" lIns="92075" tIns="46038" rIns="92075" bIns="46038" rtlCol="0" anchor="b">
            <a:normAutofit/>
          </a:bodyPr>
          <a:lstStyle>
            <a:lvl1pPr algn="l" defTabSz="685800" rtl="0" eaLnBrk="1" latinLnBrk="0" hangingPunct="1">
              <a:lnSpc>
                <a:spcPct val="90000"/>
              </a:lnSpc>
              <a:spcBef>
                <a:spcPct val="0"/>
              </a:spcBef>
              <a:buNone/>
              <a:defRPr sz="2400" b="1" kern="1200">
                <a:solidFill>
                  <a:schemeClr val="accent1"/>
                </a:solidFill>
                <a:latin typeface="黑体" panose="02010609060101010101" pitchFamily="2" charset="-122"/>
                <a:ea typeface="黑体" panose="02010609060101010101" pitchFamily="2" charset="-122"/>
                <a:cs typeface="+mj-cs"/>
              </a:defRPr>
            </a:lvl1pPr>
          </a:lstStyle>
          <a:p>
            <a:pPr fontAlgn="auto">
              <a:spcAft>
                <a:spcPts val="0"/>
              </a:spcAft>
            </a:pPr>
            <a:endParaRPr kumimoji="0" lang="zh-CN" altLang="en-US" sz="3200" dirty="0"/>
          </a:p>
        </p:txBody>
      </p:sp>
      <p:sp>
        <p:nvSpPr>
          <p:cNvPr id="5" name="Rectangle 3">
            <a:extLst>
              <a:ext uri="{FF2B5EF4-FFF2-40B4-BE49-F238E27FC236}">
                <a16:creationId xmlns:a16="http://schemas.microsoft.com/office/drawing/2014/main" id="{49C19133-46CB-152E-CC7B-7BC76C164005}"/>
              </a:ext>
            </a:extLst>
          </p:cNvPr>
          <p:cNvSpPr txBox="1">
            <a:spLocks noChangeArrowheads="1"/>
          </p:cNvSpPr>
          <p:nvPr/>
        </p:nvSpPr>
        <p:spPr>
          <a:xfrm>
            <a:off x="2195736" y="1181100"/>
            <a:ext cx="7439025" cy="4518025"/>
          </a:xfrm>
          <a:prstGeom prst="rect">
            <a:avLst/>
          </a:prstGeom>
        </p:spPr>
        <p:txBody>
          <a:bodyPr vert="horz" lIns="92075" tIns="46038" rIns="92075" bIns="46038" rtlCol="0">
            <a:normAutofit/>
          </a:bodyPr>
          <a:lstStyle>
            <a:lvl1pPr marL="171450" indent="-170815" algn="l" defTabSz="685800" rtl="0" eaLnBrk="1" latinLnBrk="0" hangingPunct="1">
              <a:lnSpc>
                <a:spcPct val="90000"/>
              </a:lnSpc>
              <a:spcBef>
                <a:spcPts val="750"/>
              </a:spcBef>
              <a:buClr>
                <a:schemeClr val="accent1"/>
              </a:buClr>
              <a:buSzPct val="80000"/>
              <a:buFont typeface="Wingdings 2" panose="05020102010507070707" pitchFamily="18" charset="2"/>
              <a:buChar char=""/>
              <a:defRPr sz="2100" kern="1200">
                <a:solidFill>
                  <a:schemeClr val="accent1">
                    <a:lumMod val="75000"/>
                  </a:schemeClr>
                </a:solidFill>
                <a:latin typeface="黑体" panose="02010609060101010101" pitchFamily="2" charset="-122"/>
                <a:ea typeface="黑体" panose="02010609060101010101" pitchFamily="2" charset="-122"/>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accent1">
                    <a:lumMod val="75000"/>
                  </a:schemeClr>
                </a:solidFill>
                <a:latin typeface="黑体" panose="02010609060101010101" pitchFamily="2" charset="-122"/>
                <a:ea typeface="黑体" panose="02010609060101010101" pitchFamily="2" charset="-122"/>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accent1">
                    <a:lumMod val="75000"/>
                  </a:schemeClr>
                </a:solidFill>
                <a:latin typeface="黑体" panose="02010609060101010101" pitchFamily="2" charset="-122"/>
                <a:ea typeface="黑体" panose="02010609060101010101" pitchFamily="2" charset="-122"/>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FontTx/>
              <a:buNone/>
            </a:pPr>
            <a:endParaRPr kumimoji="0" lang="en-US" altLang="zh-CN" sz="2800" b="0" dirty="0"/>
          </a:p>
          <a:p>
            <a:pPr fontAlgn="auto">
              <a:lnSpc>
                <a:spcPct val="150000"/>
              </a:lnSpc>
              <a:spcAft>
                <a:spcPts val="0"/>
              </a:spcAft>
              <a:buFontTx/>
              <a:buNone/>
            </a:pPr>
            <a:r>
              <a:rPr kumimoji="0" lang="en-US" altLang="zh-CN" sz="2800" b="0" dirty="0">
                <a:solidFill>
                  <a:srgbClr val="000000"/>
                </a:solidFill>
              </a:rPr>
              <a:t>1</a:t>
            </a:r>
            <a:r>
              <a:rPr kumimoji="0" lang="zh-CN" altLang="en-US" sz="2800" b="0" dirty="0">
                <a:solidFill>
                  <a:srgbClr val="000000"/>
                </a:solidFill>
              </a:rPr>
              <a:t>．项目前期阶段质量管理审计</a:t>
            </a:r>
          </a:p>
          <a:p>
            <a:pPr fontAlgn="auto">
              <a:lnSpc>
                <a:spcPct val="150000"/>
              </a:lnSpc>
              <a:spcAft>
                <a:spcPts val="0"/>
              </a:spcAft>
              <a:buFontTx/>
              <a:buNone/>
            </a:pPr>
            <a:r>
              <a:rPr kumimoji="0" lang="en-US" altLang="zh-CN" sz="2800" b="0" dirty="0">
                <a:solidFill>
                  <a:srgbClr val="000000"/>
                </a:solidFill>
              </a:rPr>
              <a:t>2</a:t>
            </a:r>
            <a:r>
              <a:rPr kumimoji="0" lang="zh-CN" altLang="en-US" sz="2800" b="0" dirty="0">
                <a:solidFill>
                  <a:srgbClr val="000000"/>
                </a:solidFill>
              </a:rPr>
              <a:t>．勘测设计阶段质量管理审计</a:t>
            </a:r>
          </a:p>
          <a:p>
            <a:pPr fontAlgn="auto">
              <a:lnSpc>
                <a:spcPct val="150000"/>
              </a:lnSpc>
              <a:spcAft>
                <a:spcPts val="0"/>
              </a:spcAft>
              <a:buFontTx/>
              <a:buNone/>
            </a:pPr>
            <a:r>
              <a:rPr kumimoji="0" lang="en-US" altLang="zh-CN" sz="2800" b="0" dirty="0">
                <a:solidFill>
                  <a:srgbClr val="000000"/>
                </a:solidFill>
              </a:rPr>
              <a:t>3</a:t>
            </a:r>
            <a:r>
              <a:rPr kumimoji="0" lang="zh-CN" altLang="en-US" sz="2800" b="0" dirty="0">
                <a:solidFill>
                  <a:srgbClr val="000000"/>
                </a:solidFill>
              </a:rPr>
              <a:t>．项目实施阶段质量管理审计</a:t>
            </a:r>
          </a:p>
          <a:p>
            <a:pPr fontAlgn="auto">
              <a:lnSpc>
                <a:spcPct val="150000"/>
              </a:lnSpc>
              <a:spcAft>
                <a:spcPts val="0"/>
              </a:spcAft>
              <a:buFontTx/>
              <a:buNone/>
            </a:pPr>
            <a:r>
              <a:rPr kumimoji="0" lang="en-US" altLang="zh-CN" sz="2800" b="0" dirty="0">
                <a:solidFill>
                  <a:srgbClr val="000000"/>
                </a:solidFill>
              </a:rPr>
              <a:t>4</a:t>
            </a:r>
            <a:r>
              <a:rPr kumimoji="0" lang="zh-CN" altLang="en-US" sz="2800" b="0" dirty="0">
                <a:solidFill>
                  <a:srgbClr val="000000"/>
                </a:solidFill>
              </a:rPr>
              <a:t>．主要建筑材料质量审计</a:t>
            </a:r>
          </a:p>
          <a:p>
            <a:pPr fontAlgn="auto">
              <a:lnSpc>
                <a:spcPct val="150000"/>
              </a:lnSpc>
              <a:spcAft>
                <a:spcPts val="0"/>
              </a:spcAft>
              <a:buFontTx/>
              <a:buNone/>
            </a:pPr>
            <a:endParaRPr kumimoji="0" lang="zh-CN" altLang="en-US" sz="2800" b="0" dirty="0">
              <a:solidFill>
                <a:srgbClr val="000000"/>
              </a:solidFill>
            </a:endParaRPr>
          </a:p>
          <a:p>
            <a:pPr fontAlgn="auto">
              <a:spcAft>
                <a:spcPts val="0"/>
              </a:spcAft>
              <a:buFontTx/>
              <a:buNone/>
            </a:pPr>
            <a:endParaRPr kumimoji="0" lang="en-US" altLang="zh-CN" sz="3600" b="0" dirty="0">
              <a:latin typeface="宋体" pitchFamily="2" charset="-122"/>
            </a:endParaRPr>
          </a:p>
        </p:txBody>
      </p:sp>
    </p:spTree>
    <p:extLst>
      <p:ext uri="{BB962C8B-B14F-4D97-AF65-F5344CB8AC3E}">
        <p14:creationId xmlns:p14="http://schemas.microsoft.com/office/powerpoint/2010/main" val="176805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灯片编号占位符 4">
            <a:extLst>
              <a:ext uri="{FF2B5EF4-FFF2-40B4-BE49-F238E27FC236}">
                <a16:creationId xmlns:a16="http://schemas.microsoft.com/office/drawing/2014/main" id="{88231DFB-DB06-66FE-27D8-4B677F288DA4}"/>
              </a:ext>
            </a:extLst>
          </p:cNvPr>
          <p:cNvSpPr txBox="1">
            <a:spLocks/>
          </p:cNvSpPr>
          <p:nvPr/>
        </p:nvSpPr>
        <p:spPr>
          <a:xfrm>
            <a:off x="6553200" y="6248400"/>
            <a:ext cx="1905000" cy="457200"/>
          </a:xfrm>
          <a:prstGeom prst="rect">
            <a:avLst/>
          </a:prstGeom>
        </p:spPr>
        <p:txBody>
          <a:bodyPr vert="horz" lIns="91440" tIns="45720" rIns="91440" bIns="45720" rtlCol="0" anchor="ctr"/>
          <a:lstStyle>
            <a:defPPr>
              <a:defRPr lang="zh-CN"/>
            </a:defPPr>
            <a:lvl1pPr algn="ctr" rtl="0" fontAlgn="base">
              <a:spcBef>
                <a:spcPct val="50000"/>
              </a:spcBef>
              <a:spcAft>
                <a:spcPct val="0"/>
              </a:spcAft>
              <a:defRPr kumimoji="1" sz="900" b="1" kern="1200">
                <a:solidFill>
                  <a:schemeClr val="tx1">
                    <a:tint val="75000"/>
                  </a:schemeClr>
                </a:solidFill>
                <a:latin typeface="Times New Roman" panose="02020603050405020304" pitchFamily="18" charset="0"/>
                <a:ea typeface="楷体_GB2312" pitchFamily="49" charset="-122"/>
                <a:cs typeface="+mn-cs"/>
              </a:defRPr>
            </a:lvl1pPr>
            <a:lvl2pPr marL="4572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2pPr>
            <a:lvl3pPr marL="9144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3pPr>
            <a:lvl4pPr marL="13716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4pPr>
            <a:lvl5pPr marL="18288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9pPr>
          </a:lstStyle>
          <a:p>
            <a:fld id="{00167E15-0940-482A-BFD2-D1583A118185}" type="slidenum">
              <a:rPr lang="en-US" altLang="zh-CN" smtClean="0"/>
              <a:pPr/>
              <a:t>29</a:t>
            </a:fld>
            <a:endParaRPr lang="en-US" altLang="zh-CN"/>
          </a:p>
        </p:txBody>
      </p:sp>
      <p:sp>
        <p:nvSpPr>
          <p:cNvPr id="10" name="Rectangle 2">
            <a:extLst>
              <a:ext uri="{FF2B5EF4-FFF2-40B4-BE49-F238E27FC236}">
                <a16:creationId xmlns:a16="http://schemas.microsoft.com/office/drawing/2014/main" id="{0AC9483E-509B-BAFC-49E5-3B5873598A54}"/>
              </a:ext>
            </a:extLst>
          </p:cNvPr>
          <p:cNvSpPr txBox="1">
            <a:spLocks noChangeArrowheads="1"/>
          </p:cNvSpPr>
          <p:nvPr/>
        </p:nvSpPr>
        <p:spPr>
          <a:xfrm>
            <a:off x="611560" y="0"/>
            <a:ext cx="7772400" cy="1143000"/>
          </a:xfrm>
          <a:prstGeom prst="rect">
            <a:avLst/>
          </a:prstGeom>
        </p:spPr>
        <p:txBody>
          <a:bodyPr vert="horz" lIns="91440" tIns="45720" rIns="91440" bIns="45720" rtlCol="0" anchor="t" anchorCtr="0">
            <a:normAutofit/>
          </a:bodyPr>
          <a:lstStyle>
            <a:lvl1pPr algn="r" defTabSz="685800" rtl="0" eaLnBrk="1" latinLnBrk="0" hangingPunct="1">
              <a:lnSpc>
                <a:spcPct val="90000"/>
              </a:lnSpc>
              <a:spcBef>
                <a:spcPct val="0"/>
              </a:spcBef>
              <a:buNone/>
              <a:defRPr sz="2100" b="0" kern="1200">
                <a:solidFill>
                  <a:schemeClr val="tx2"/>
                </a:solidFill>
                <a:effectLst/>
                <a:latin typeface="黑体" panose="02010609060101010101" pitchFamily="2" charset="-122"/>
                <a:ea typeface="黑体" panose="02010609060101010101" pitchFamily="2" charset="-122"/>
                <a:cs typeface="+mj-cs"/>
              </a:defRPr>
            </a:lvl1pPr>
          </a:lstStyle>
          <a:p>
            <a:pPr algn="ctr" fontAlgn="auto">
              <a:spcAft>
                <a:spcPts val="0"/>
              </a:spcAft>
            </a:pPr>
            <a:r>
              <a:rPr kumimoji="0" lang="zh-CN" altLang="en-US" sz="3200" dirty="0">
                <a:solidFill>
                  <a:srgbClr val="000000"/>
                </a:solidFill>
              </a:rPr>
              <a:t>例如：物的质量的审计</a:t>
            </a:r>
          </a:p>
        </p:txBody>
      </p:sp>
      <p:sp>
        <p:nvSpPr>
          <p:cNvPr id="11" name="Rectangle 3">
            <a:extLst>
              <a:ext uri="{FF2B5EF4-FFF2-40B4-BE49-F238E27FC236}">
                <a16:creationId xmlns:a16="http://schemas.microsoft.com/office/drawing/2014/main" id="{0ADDADFE-1C0F-2AFB-394E-BA865704B607}"/>
              </a:ext>
            </a:extLst>
          </p:cNvPr>
          <p:cNvSpPr txBox="1">
            <a:spLocks noChangeArrowheads="1"/>
          </p:cNvSpPr>
          <p:nvPr/>
        </p:nvSpPr>
        <p:spPr>
          <a:xfrm>
            <a:off x="179512" y="764704"/>
            <a:ext cx="8928992" cy="4114800"/>
          </a:xfrm>
          <a:prstGeom prst="rect">
            <a:avLst/>
          </a:prstGeom>
        </p:spPr>
        <p:txBody>
          <a:bodyPr/>
          <a:lstStyle>
            <a:lvl1pPr marL="171450" indent="-170815" algn="l" defTabSz="685800" rtl="0" eaLnBrk="1" latinLnBrk="0" hangingPunct="1">
              <a:lnSpc>
                <a:spcPct val="90000"/>
              </a:lnSpc>
              <a:spcBef>
                <a:spcPts val="750"/>
              </a:spcBef>
              <a:buClr>
                <a:schemeClr val="accent1"/>
              </a:buClr>
              <a:buSzPct val="80000"/>
              <a:buFont typeface="Wingdings 2" panose="05020102010507070707" pitchFamily="18" charset="2"/>
              <a:buChar char=""/>
              <a:defRPr sz="2100" kern="1200">
                <a:solidFill>
                  <a:schemeClr val="accent1">
                    <a:lumMod val="75000"/>
                  </a:schemeClr>
                </a:solidFill>
                <a:latin typeface="黑体" panose="02010609060101010101" pitchFamily="2" charset="-122"/>
                <a:ea typeface="黑体" panose="02010609060101010101" pitchFamily="2" charset="-122"/>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accent1">
                    <a:lumMod val="75000"/>
                  </a:schemeClr>
                </a:solidFill>
                <a:latin typeface="黑体" panose="02010609060101010101" pitchFamily="2" charset="-122"/>
                <a:ea typeface="黑体" panose="02010609060101010101" pitchFamily="2" charset="-122"/>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accent1">
                    <a:lumMod val="75000"/>
                  </a:schemeClr>
                </a:solidFill>
                <a:latin typeface="黑体" panose="02010609060101010101" pitchFamily="2" charset="-122"/>
                <a:ea typeface="黑体" panose="02010609060101010101" pitchFamily="2" charset="-122"/>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25000"/>
              </a:lnSpc>
              <a:spcAft>
                <a:spcPts val="0"/>
              </a:spcAft>
            </a:pPr>
            <a:r>
              <a:rPr kumimoji="0" lang="zh-CN" altLang="en-US" sz="2800" b="0" dirty="0">
                <a:solidFill>
                  <a:srgbClr val="000000"/>
                </a:solidFill>
              </a:rPr>
              <a:t>主要是检查设计对原材料、构配件、半成品、机械设备、甚至工艺流程等物质要素的选择是否合理、先进和经济的问题。在很多工程中，设计选定的设备、材料是不符合工程实际需要的，影响工程功能质量和寿命等。</a:t>
            </a:r>
          </a:p>
          <a:p>
            <a:pPr fontAlgn="auto">
              <a:lnSpc>
                <a:spcPct val="125000"/>
              </a:lnSpc>
              <a:spcAft>
                <a:spcPts val="0"/>
              </a:spcAft>
            </a:pPr>
            <a:r>
              <a:rPr kumimoji="0" lang="zh-CN" altLang="en-US" sz="2800" b="0" dirty="0">
                <a:solidFill>
                  <a:srgbClr val="000000"/>
                </a:solidFill>
              </a:rPr>
              <a:t>如有个大厦，选用日本进口电梯，价格高昂，也是设计师和业主去日本考察后定下的，使用几年后，电梯经常往下掉，出了不少安全事故。经查原因电梯属于旧翻新产品，设计师在考察中吃了回扣选中的。</a:t>
            </a:r>
          </a:p>
          <a:p>
            <a:pPr fontAlgn="auto">
              <a:lnSpc>
                <a:spcPct val="125000"/>
              </a:lnSpc>
              <a:spcAft>
                <a:spcPts val="0"/>
              </a:spcAft>
            </a:pPr>
            <a:r>
              <a:rPr kumimoji="0" lang="zh-CN" altLang="en-US" sz="2800" b="0" dirty="0">
                <a:solidFill>
                  <a:srgbClr val="000000"/>
                </a:solidFill>
              </a:rPr>
              <a:t>目前我国许多机械设备都是属于国外翻新产品引进，质量寿命相当短，安全质量事故频发。</a:t>
            </a:r>
          </a:p>
        </p:txBody>
      </p:sp>
    </p:spTree>
    <p:extLst>
      <p:ext uri="{BB962C8B-B14F-4D97-AF65-F5344CB8AC3E}">
        <p14:creationId xmlns:p14="http://schemas.microsoft.com/office/powerpoint/2010/main" val="358101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6000">
              <a:srgbClr val="0000CC"/>
            </a:gs>
            <a:gs pos="100000">
              <a:schemeClr val="tx2"/>
            </a:gs>
          </a:gsLst>
          <a:lin ang="2700000" scaled="1"/>
        </a:gra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6516216" y="6237312"/>
            <a:ext cx="1905000" cy="457200"/>
          </a:xfrm>
          <a:gradFill>
            <a:gsLst>
              <a:gs pos="56000">
                <a:srgbClr val="0000CC"/>
              </a:gs>
              <a:gs pos="100000">
                <a:schemeClr val="tx2"/>
              </a:gs>
            </a:gsLst>
            <a:lin ang="2700000" scaled="1"/>
          </a:gradFill>
        </p:spPr>
        <p:txBody>
          <a:bodyPr/>
          <a:lstStyle/>
          <a:p>
            <a:fld id="{369F6A62-8522-4926-AC43-F42110E277D1}" type="slidenum">
              <a:rPr lang="en-US" altLang="zh-CN"/>
              <a:pPr/>
              <a:t>3</a:t>
            </a:fld>
            <a:endParaRPr lang="en-US" altLang="zh-CN"/>
          </a:p>
        </p:txBody>
      </p:sp>
      <p:sp>
        <p:nvSpPr>
          <p:cNvPr id="1317890" name="Rectangle 2"/>
          <p:cNvSpPr>
            <a:spLocks noGrp="1" noChangeArrowheads="1"/>
          </p:cNvSpPr>
          <p:nvPr>
            <p:ph type="title"/>
          </p:nvPr>
        </p:nvSpPr>
        <p:spPr>
          <a:xfrm>
            <a:off x="647229" y="177825"/>
            <a:ext cx="7772400" cy="711200"/>
          </a:xfrm>
          <a:gradFill>
            <a:gsLst>
              <a:gs pos="56000">
                <a:srgbClr val="0000CC"/>
              </a:gs>
              <a:gs pos="100000">
                <a:schemeClr val="tx2"/>
              </a:gs>
            </a:gsLst>
            <a:lin ang="2700000" scaled="1"/>
          </a:gradFill>
        </p:spPr>
        <p:txBody>
          <a:bodyPr/>
          <a:lstStyle/>
          <a:p>
            <a:r>
              <a:rPr lang="zh-CN" altLang="en-US" sz="3200" dirty="0"/>
              <a:t>项目质量管理的重要性和作用</a:t>
            </a:r>
          </a:p>
        </p:txBody>
      </p:sp>
      <p:sp>
        <p:nvSpPr>
          <p:cNvPr id="1317891" name="Rectangle 3"/>
          <p:cNvSpPr>
            <a:spLocks noGrp="1" noChangeArrowheads="1"/>
          </p:cNvSpPr>
          <p:nvPr>
            <p:ph type="body" idx="1"/>
          </p:nvPr>
        </p:nvSpPr>
        <p:spPr>
          <a:xfrm>
            <a:off x="431329" y="1185887"/>
            <a:ext cx="8172450" cy="5300663"/>
          </a:xfrm>
          <a:gradFill>
            <a:gsLst>
              <a:gs pos="56000">
                <a:srgbClr val="0000CC"/>
              </a:gs>
              <a:gs pos="100000">
                <a:schemeClr val="tx2"/>
              </a:gs>
            </a:gsLst>
            <a:lin ang="2700000" scaled="1"/>
          </a:gradFill>
        </p:spPr>
        <p:txBody>
          <a:bodyPr/>
          <a:lstStyle/>
          <a:p>
            <a:r>
              <a:rPr lang="zh-CN" altLang="en-US" sz="2400" dirty="0">
                <a:latin typeface="隶书" pitchFamily="49" charset="-122"/>
              </a:rPr>
              <a:t>日立（</a:t>
            </a:r>
            <a:r>
              <a:rPr lang="en-US" altLang="zh-CN" sz="2400" dirty="0">
                <a:latin typeface="隶书" pitchFamily="49" charset="-122"/>
              </a:rPr>
              <a:t>Hitachi</a:t>
            </a:r>
            <a:r>
              <a:rPr lang="zh-CN" altLang="en-US" sz="2400" dirty="0">
                <a:latin typeface="隶书" pitchFamily="49" charset="-122"/>
              </a:rPr>
              <a:t>）公司称，</a:t>
            </a:r>
            <a:r>
              <a:rPr lang="en-US" altLang="zh-CN" sz="2400" dirty="0">
                <a:latin typeface="隶书" pitchFamily="49" charset="-122"/>
              </a:rPr>
              <a:t>75</a:t>
            </a:r>
            <a:r>
              <a:rPr lang="zh-CN" altLang="en-US" sz="2400" dirty="0">
                <a:latin typeface="隶书" pitchFamily="49" charset="-122"/>
              </a:rPr>
              <a:t>％的产品费用是在设计阶段确定的。</a:t>
            </a:r>
          </a:p>
          <a:p>
            <a:r>
              <a:rPr lang="zh-CN" altLang="en-US" sz="2400" dirty="0">
                <a:latin typeface="隶书" pitchFamily="49" charset="-122"/>
              </a:rPr>
              <a:t>马自达（</a:t>
            </a:r>
            <a:r>
              <a:rPr lang="en-US" altLang="zh-CN" sz="2400" dirty="0">
                <a:latin typeface="隶书" pitchFamily="49" charset="-122"/>
              </a:rPr>
              <a:t>Mazda</a:t>
            </a:r>
            <a:r>
              <a:rPr lang="zh-CN" altLang="en-US" sz="2400" dirty="0">
                <a:latin typeface="隶书" pitchFamily="49" charset="-122"/>
              </a:rPr>
              <a:t>）公司发现，</a:t>
            </a:r>
            <a:r>
              <a:rPr lang="en-US" altLang="zh-CN" sz="2400" dirty="0">
                <a:latin typeface="隶书" pitchFamily="49" charset="-122"/>
              </a:rPr>
              <a:t>50%</a:t>
            </a:r>
            <a:r>
              <a:rPr lang="zh-CN" altLang="en-US" sz="2400" dirty="0">
                <a:latin typeface="隶书" pitchFamily="49" charset="-122"/>
              </a:rPr>
              <a:t>以上的质量问题是由设计阶段决定的。</a:t>
            </a:r>
          </a:p>
          <a:p>
            <a:r>
              <a:rPr lang="zh-CN" altLang="en-US" sz="2400" dirty="0">
                <a:latin typeface="隶书" pitchFamily="49" charset="-122"/>
              </a:rPr>
              <a:t>在造船时，一般在设计阶段花</a:t>
            </a:r>
            <a:r>
              <a:rPr lang="en-US" altLang="zh-CN" sz="2400" dirty="0">
                <a:latin typeface="隶书" pitchFamily="49" charset="-122"/>
              </a:rPr>
              <a:t>1</a:t>
            </a:r>
            <a:r>
              <a:rPr lang="zh-CN" altLang="en-US" sz="2400" dirty="0">
                <a:latin typeface="隶书" pitchFamily="49" charset="-122"/>
              </a:rPr>
              <a:t>元改正的错误，在建造阶段要花</a:t>
            </a:r>
            <a:r>
              <a:rPr lang="en-US" altLang="zh-CN" sz="2400" dirty="0">
                <a:latin typeface="隶书" pitchFamily="49" charset="-122"/>
              </a:rPr>
              <a:t>3</a:t>
            </a:r>
            <a:r>
              <a:rPr lang="zh-CN" altLang="en-US" sz="2400" dirty="0">
                <a:latin typeface="隶书" pitchFamily="49" charset="-122"/>
              </a:rPr>
              <a:t>元来改正，而在下水试验时要花</a:t>
            </a:r>
            <a:r>
              <a:rPr lang="en-US" altLang="zh-CN" sz="2400" dirty="0">
                <a:latin typeface="隶书" pitchFamily="49" charset="-122"/>
              </a:rPr>
              <a:t>8</a:t>
            </a:r>
            <a:r>
              <a:rPr lang="zh-CN" altLang="en-US" sz="2400" dirty="0">
                <a:latin typeface="隶书" pitchFamily="49" charset="-122"/>
              </a:rPr>
              <a:t>元。</a:t>
            </a:r>
          </a:p>
          <a:p>
            <a:r>
              <a:rPr lang="zh-CN" altLang="en-US" sz="2400" dirty="0">
                <a:latin typeface="隶书" pitchFamily="49" charset="-122"/>
              </a:rPr>
              <a:t>在软件业，人们发现，在软件使用阶段改正一个错误所花的费用，比在设计阶段</a:t>
            </a:r>
            <a:r>
              <a:rPr lang="en-US" altLang="zh-CN" sz="2400" dirty="0">
                <a:latin typeface="Times New Roman"/>
              </a:rPr>
              <a:t>…</a:t>
            </a:r>
            <a:r>
              <a:rPr lang="zh-CN" altLang="en-US" sz="2400" dirty="0">
                <a:latin typeface="隶书" pitchFamily="49" charset="-122"/>
              </a:rPr>
              <a:t>要高出 </a:t>
            </a:r>
            <a:r>
              <a:rPr lang="en-US" altLang="zh-CN" sz="2400" dirty="0">
                <a:latin typeface="隶书" pitchFamily="49" charset="-122"/>
              </a:rPr>
              <a:t>250 </a:t>
            </a:r>
            <a:r>
              <a:rPr lang="zh-CN" altLang="en-US" sz="2400" dirty="0">
                <a:latin typeface="隶书" pitchFamily="49" charset="-122"/>
              </a:rPr>
              <a:t>倍。</a:t>
            </a:r>
          </a:p>
          <a:p>
            <a:r>
              <a:rPr lang="zh-CN" altLang="en-US" sz="2400" dirty="0">
                <a:latin typeface="隶书" pitchFamily="49" charset="-122"/>
              </a:rPr>
              <a:t>据估算，超过 </a:t>
            </a:r>
            <a:r>
              <a:rPr lang="en-US" altLang="zh-CN" sz="2400" dirty="0">
                <a:latin typeface="隶书" pitchFamily="49" charset="-122"/>
              </a:rPr>
              <a:t>40% </a:t>
            </a:r>
            <a:r>
              <a:rPr lang="zh-CN" altLang="en-US" sz="2400" dirty="0">
                <a:latin typeface="隶书" pitchFamily="49" charset="-122"/>
              </a:rPr>
              <a:t>的软件错误发生在需求说明和设计阶段。</a:t>
            </a:r>
          </a:p>
          <a:p>
            <a:r>
              <a:rPr lang="en-US" altLang="zh-CN" sz="2400" dirty="0">
                <a:latin typeface="Times New Roman"/>
              </a:rPr>
              <a:t>……</a:t>
            </a:r>
            <a:r>
              <a:rPr lang="en-US" altLang="zh-CN" sz="2400" dirty="0">
                <a:latin typeface="隶书" pitchFamily="49" charset="-122"/>
              </a:rPr>
              <a:t>→</a:t>
            </a:r>
            <a:r>
              <a:rPr lang="zh-CN" altLang="en-US" sz="2400" dirty="0">
                <a:latin typeface="隶书" pitchFamily="49" charset="-122"/>
              </a:rPr>
              <a:t>越早发现问题，就越容易解决。</a:t>
            </a:r>
          </a:p>
        </p:txBody>
      </p:sp>
    </p:spTree>
    <p:extLst>
      <p:ext uri="{BB962C8B-B14F-4D97-AF65-F5344CB8AC3E}">
        <p14:creationId xmlns:p14="http://schemas.microsoft.com/office/powerpoint/2010/main" val="735049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灯片编号占位符 4">
            <a:extLst>
              <a:ext uri="{FF2B5EF4-FFF2-40B4-BE49-F238E27FC236}">
                <a16:creationId xmlns:a16="http://schemas.microsoft.com/office/drawing/2014/main" id="{2DE87CAD-BB72-B3F3-AF89-221FD9DCF56D}"/>
              </a:ext>
            </a:extLst>
          </p:cNvPr>
          <p:cNvSpPr txBox="1">
            <a:spLocks/>
          </p:cNvSpPr>
          <p:nvPr/>
        </p:nvSpPr>
        <p:spPr>
          <a:xfrm>
            <a:off x="6553200" y="6248400"/>
            <a:ext cx="1905000" cy="457200"/>
          </a:xfrm>
          <a:prstGeom prst="rect">
            <a:avLst/>
          </a:prstGeom>
        </p:spPr>
        <p:txBody>
          <a:bodyPr vert="horz" lIns="91440" tIns="45720" rIns="91440" bIns="45720" rtlCol="0" anchor="ctr"/>
          <a:lstStyle>
            <a:defPPr>
              <a:defRPr lang="zh-CN"/>
            </a:defPPr>
            <a:lvl1pPr algn="ctr" rtl="0" fontAlgn="base">
              <a:spcBef>
                <a:spcPct val="50000"/>
              </a:spcBef>
              <a:spcAft>
                <a:spcPct val="0"/>
              </a:spcAft>
              <a:defRPr kumimoji="1" sz="900" b="1" kern="1200">
                <a:solidFill>
                  <a:schemeClr val="tx1">
                    <a:tint val="75000"/>
                  </a:schemeClr>
                </a:solidFill>
                <a:latin typeface="Times New Roman" panose="02020603050405020304" pitchFamily="18" charset="0"/>
                <a:ea typeface="楷体_GB2312" pitchFamily="49" charset="-122"/>
                <a:cs typeface="+mn-cs"/>
              </a:defRPr>
            </a:lvl1pPr>
            <a:lvl2pPr marL="4572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2pPr>
            <a:lvl3pPr marL="9144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3pPr>
            <a:lvl4pPr marL="13716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4pPr>
            <a:lvl5pPr marL="1828800" algn="ctr" rtl="0" fontAlgn="base">
              <a:spcBef>
                <a:spcPct val="50000"/>
              </a:spcBef>
              <a:spcAft>
                <a:spcPct val="0"/>
              </a:spcAft>
              <a:defRPr kumimoji="1" sz="3600" b="1" kern="1200">
                <a:solidFill>
                  <a:srgbClr val="FFFF00"/>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3600" b="1" kern="1200">
                <a:solidFill>
                  <a:srgbClr val="FFFF00"/>
                </a:solidFill>
                <a:latin typeface="Times New Roman" panose="02020603050405020304" pitchFamily="18" charset="0"/>
                <a:ea typeface="楷体_GB2312" pitchFamily="49" charset="-122"/>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fld id="{2AAFC296-89B8-4BF8-9253-7AFA9C585C68}" type="slidenum">
              <a:rPr kumimoji="1" lang="en-US" altLang="zh-CN" sz="900" b="1" i="0" u="none" strike="noStrike" kern="1200" cap="none" spc="0" normalizeH="0" baseline="0" noProof="0" smtClean="0">
                <a:ln>
                  <a:noFill/>
                </a:ln>
                <a:solidFill>
                  <a:srgbClr val="5F5F5F">
                    <a:tint val="75000"/>
                  </a:srgbClr>
                </a:solidFill>
                <a:effectLst/>
                <a:uLnTx/>
                <a:uFillTx/>
                <a:latin typeface="Times New Roman" panose="02020603050405020304" pitchFamily="18" charset="0"/>
                <a:ea typeface="楷体_GB2312" pitchFamily="49" charset="-122"/>
                <a:cs typeface="+mn-cs"/>
              </a:rPr>
              <a:pPr marL="0" marR="0" lvl="0" indent="0" algn="ctr" defTabSz="914400" rtl="0" eaLnBrk="1" fontAlgn="base" latinLnBrk="0" hangingPunct="1">
                <a:lnSpc>
                  <a:spcPct val="100000"/>
                </a:lnSpc>
                <a:spcBef>
                  <a:spcPct val="50000"/>
                </a:spcBef>
                <a:spcAft>
                  <a:spcPct val="0"/>
                </a:spcAft>
                <a:buClrTx/>
                <a:buSzTx/>
                <a:buFontTx/>
                <a:buNone/>
                <a:tabLst/>
                <a:defRPr/>
              </a:pPr>
              <a:t>30</a:t>
            </a:fld>
            <a:endParaRPr kumimoji="1" lang="en-US" altLang="zh-CN" sz="900" b="1" i="0" u="none" strike="noStrike" kern="1200" cap="none" spc="0" normalizeH="0" baseline="0" noProof="0">
              <a:ln>
                <a:noFill/>
              </a:ln>
              <a:solidFill>
                <a:srgbClr val="5F5F5F">
                  <a:tint val="75000"/>
                </a:srgbClr>
              </a:solidFill>
              <a:effectLst/>
              <a:uLnTx/>
              <a:uFillTx/>
              <a:latin typeface="Times New Roman" panose="02020603050405020304" pitchFamily="18" charset="0"/>
              <a:ea typeface="楷体_GB2312" pitchFamily="49" charset="-122"/>
              <a:cs typeface="+mn-cs"/>
            </a:endParaRPr>
          </a:p>
        </p:txBody>
      </p:sp>
      <p:sp>
        <p:nvSpPr>
          <p:cNvPr id="4" name="Rectangle 3">
            <a:extLst>
              <a:ext uri="{FF2B5EF4-FFF2-40B4-BE49-F238E27FC236}">
                <a16:creationId xmlns:a16="http://schemas.microsoft.com/office/drawing/2014/main" id="{2CCC50AB-D1A5-F1DE-C83B-930B35DA24BE}"/>
              </a:ext>
            </a:extLst>
          </p:cNvPr>
          <p:cNvSpPr txBox="1">
            <a:spLocks noChangeArrowheads="1"/>
          </p:cNvSpPr>
          <p:nvPr/>
        </p:nvSpPr>
        <p:spPr>
          <a:xfrm>
            <a:off x="250825" y="1268413"/>
            <a:ext cx="8569325" cy="5589587"/>
          </a:xfrm>
          <a:prstGeom prst="rect">
            <a:avLst/>
          </a:prstGeom>
        </p:spPr>
        <p:txBody>
          <a:bodyPr/>
          <a:lstStyle>
            <a:lvl1pPr marL="171450" indent="-170815" algn="l" defTabSz="685800" rtl="0" eaLnBrk="1" latinLnBrk="0" hangingPunct="1">
              <a:lnSpc>
                <a:spcPct val="90000"/>
              </a:lnSpc>
              <a:spcBef>
                <a:spcPts val="750"/>
              </a:spcBef>
              <a:buClr>
                <a:schemeClr val="accent1"/>
              </a:buClr>
              <a:buSzPct val="80000"/>
              <a:buFont typeface="Wingdings 2" panose="05020102010507070707" pitchFamily="18" charset="2"/>
              <a:buChar char=""/>
              <a:defRPr sz="2100" kern="1200">
                <a:solidFill>
                  <a:schemeClr val="accent1">
                    <a:lumMod val="75000"/>
                  </a:schemeClr>
                </a:solidFill>
                <a:latin typeface="黑体" panose="02010609060101010101" pitchFamily="2" charset="-122"/>
                <a:ea typeface="黑体" panose="02010609060101010101" pitchFamily="2" charset="-122"/>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accent1">
                    <a:lumMod val="75000"/>
                  </a:schemeClr>
                </a:solidFill>
                <a:latin typeface="黑体" panose="02010609060101010101" pitchFamily="2" charset="-122"/>
                <a:ea typeface="黑体" panose="02010609060101010101" pitchFamily="2" charset="-122"/>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accent1">
                    <a:lumMod val="75000"/>
                  </a:schemeClr>
                </a:solidFill>
                <a:latin typeface="黑体" panose="02010609060101010101" pitchFamily="2" charset="-122"/>
                <a:ea typeface="黑体" panose="02010609060101010101" pitchFamily="2" charset="-122"/>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0815" algn="l" defTabSz="685800" rtl="0" eaLnBrk="1" fontAlgn="auto" latinLnBrk="0" hangingPunct="1">
              <a:lnSpc>
                <a:spcPct val="150000"/>
              </a:lnSpc>
              <a:spcBef>
                <a:spcPts val="750"/>
              </a:spcBef>
              <a:spcAft>
                <a:spcPts val="0"/>
              </a:spcAft>
              <a:buClr>
                <a:srgbClr val="87A452"/>
              </a:buClr>
              <a:buSzPct val="80000"/>
              <a:buFont typeface="Wingdings 2" panose="05020102010507070707" pitchFamily="18" charset="2"/>
              <a:buNone/>
              <a:tabLst/>
              <a:defRPr/>
            </a:pPr>
            <a:r>
              <a:rPr kumimoji="0" lang="zh-CN" altLang="en-US" sz="28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     </a:t>
            </a:r>
            <a:endParaRPr kumimoji="0" lang="en-US" altLang="zh-CN" sz="2800" b="0" i="0" u="none" strike="noStrike" kern="1200" cap="none" spc="0" normalizeH="0" baseline="0" noProof="0" dirty="0">
              <a:ln>
                <a:noFill/>
              </a:ln>
              <a:solidFill>
                <a:srgbClr val="87A452">
                  <a:lumMod val="75000"/>
                </a:srgbClr>
              </a:solidFill>
              <a:effectLst/>
              <a:uLnTx/>
              <a:uFillTx/>
              <a:latin typeface="黑体" panose="02010609060101010101" pitchFamily="2" charset="-122"/>
              <a:ea typeface="黑体" panose="02010609060101010101" pitchFamily="2" charset="-122"/>
              <a:cs typeface="+mn-cs"/>
            </a:endParaRPr>
          </a:p>
        </p:txBody>
      </p:sp>
      <p:pic>
        <p:nvPicPr>
          <p:cNvPr id="7" name="Picture 21" descr="QQ截图未命名">
            <a:extLst>
              <a:ext uri="{FF2B5EF4-FFF2-40B4-BE49-F238E27FC236}">
                <a16:creationId xmlns:a16="http://schemas.microsoft.com/office/drawing/2014/main" id="{945D2CD4-5D5F-FD55-83FF-C0CB047AB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688" y="0"/>
            <a:ext cx="46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49C19133-46CB-152E-CC7B-7BC76C164005}"/>
              </a:ext>
            </a:extLst>
          </p:cNvPr>
          <p:cNvSpPr txBox="1">
            <a:spLocks noChangeArrowheads="1"/>
          </p:cNvSpPr>
          <p:nvPr/>
        </p:nvSpPr>
        <p:spPr>
          <a:xfrm>
            <a:off x="238607" y="44624"/>
            <a:ext cx="8797889" cy="6696744"/>
          </a:xfrm>
          <a:prstGeom prst="rect">
            <a:avLst/>
          </a:prstGeom>
        </p:spPr>
        <p:txBody>
          <a:bodyPr vert="horz" lIns="92075" tIns="46038" rIns="92075" bIns="46038" rtlCol="0">
            <a:normAutofit fontScale="92500" lnSpcReduction="20000"/>
          </a:bodyPr>
          <a:lstStyle>
            <a:lvl1pPr marL="171450" indent="-170815" algn="l" defTabSz="685800" rtl="0" eaLnBrk="1" latinLnBrk="0" hangingPunct="1">
              <a:lnSpc>
                <a:spcPct val="90000"/>
              </a:lnSpc>
              <a:spcBef>
                <a:spcPts val="750"/>
              </a:spcBef>
              <a:buClr>
                <a:schemeClr val="accent1"/>
              </a:buClr>
              <a:buSzPct val="80000"/>
              <a:buFont typeface="Wingdings 2" panose="05020102010507070707" pitchFamily="18" charset="2"/>
              <a:buChar char=""/>
              <a:defRPr sz="2100" kern="1200">
                <a:solidFill>
                  <a:schemeClr val="accent1">
                    <a:lumMod val="75000"/>
                  </a:schemeClr>
                </a:solidFill>
                <a:latin typeface="黑体" panose="02010609060101010101" pitchFamily="2" charset="-122"/>
                <a:ea typeface="黑体" panose="02010609060101010101" pitchFamily="2" charset="-122"/>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accent1">
                    <a:lumMod val="75000"/>
                  </a:schemeClr>
                </a:solidFill>
                <a:latin typeface="黑体" panose="02010609060101010101" pitchFamily="2" charset="-122"/>
                <a:ea typeface="黑体" panose="02010609060101010101" pitchFamily="2" charset="-122"/>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accent1">
                    <a:lumMod val="75000"/>
                  </a:schemeClr>
                </a:solidFill>
                <a:latin typeface="黑体" panose="02010609060101010101" pitchFamily="2" charset="-122"/>
                <a:ea typeface="黑体" panose="02010609060101010101" pitchFamily="2" charset="-122"/>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accent1">
                    <a:lumMod val="75000"/>
                  </a:schemeClr>
                </a:solidFill>
                <a:latin typeface="黑体" panose="02010609060101010101" pitchFamily="2" charset="-122"/>
                <a:ea typeface="黑体" panose="02010609060101010101" pitchFamily="2" charset="-122"/>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0815" algn="l" defTabSz="685800" rtl="0" eaLnBrk="1" fontAlgn="auto" latinLnBrk="0" hangingPunct="1">
              <a:lnSpc>
                <a:spcPct val="90000"/>
              </a:lnSpc>
              <a:spcBef>
                <a:spcPts val="750"/>
              </a:spcBef>
              <a:spcAft>
                <a:spcPts val="0"/>
              </a:spcAft>
              <a:buClr>
                <a:srgbClr val="87A452"/>
              </a:buClr>
              <a:buSzPct val="80000"/>
              <a:buFontTx/>
              <a:buNone/>
              <a:tabLst/>
              <a:defRPr/>
            </a:pPr>
            <a:endParaRPr kumimoji="0" lang="en-US" altLang="zh-CN" sz="1200" b="0" i="0" u="none" strike="noStrike" kern="1200" cap="none" spc="0" normalizeH="0" baseline="0" noProof="0" dirty="0">
              <a:ln>
                <a:noFill/>
              </a:ln>
              <a:solidFill>
                <a:srgbClr val="87A452">
                  <a:lumMod val="75000"/>
                </a:srgbClr>
              </a:solidFill>
              <a:effectLst/>
              <a:uLnTx/>
              <a:uFillTx/>
              <a:latin typeface="黑体" panose="02010609060101010101" pitchFamily="2" charset="-122"/>
              <a:ea typeface="黑体" panose="02010609060101010101" pitchFamily="2" charset="-122"/>
              <a:cs typeface="+mn-cs"/>
            </a:endParaRPr>
          </a:p>
          <a:p>
            <a:pPr marL="171450" marR="0" lvl="0" indent="-170815" algn="l" defTabSz="685800" rtl="0" eaLnBrk="1" fontAlgn="auto" latinLnBrk="0" hangingPunct="1">
              <a:lnSpc>
                <a:spcPct val="150000"/>
              </a:lnSpc>
              <a:spcBef>
                <a:spcPts val="750"/>
              </a:spcBef>
              <a:spcAft>
                <a:spcPts val="0"/>
              </a:spcAft>
              <a:buClr>
                <a:srgbClr val="87A452"/>
              </a:buClr>
              <a:buSzPct val="80000"/>
              <a:buFontTx/>
              <a:buNone/>
              <a:tabLst/>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     肯德基炸鸡店，是全球著名的快餐连锁店，质量管理也是一流的。</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2005</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年春天，肯德基炸鸡店中国某分店的辣椒配料中，被查出了一种叫做苏丹红的有毒物质，对人体产生强致癌作用。一时间苏丹红的恐慌迅速蔓延，波及到许多超级商场货架上的辣椒酱，甚至导致多家肯德基炸鸡店一度被封门修整。</a:t>
            </a:r>
            <a:endParaRPr kumimoji="0" lang="en-US" altLang="zh-CN"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endParaRPr>
          </a:p>
          <a:p>
            <a:pPr marL="171450" marR="0" lvl="0" indent="-170815" algn="l" defTabSz="685800" rtl="0" eaLnBrk="1" fontAlgn="auto" latinLnBrk="0" hangingPunct="1">
              <a:lnSpc>
                <a:spcPct val="150000"/>
              </a:lnSpc>
              <a:spcBef>
                <a:spcPts val="750"/>
              </a:spcBef>
              <a:spcAft>
                <a:spcPts val="0"/>
              </a:spcAft>
              <a:buClr>
                <a:srgbClr val="87A452"/>
              </a:buClr>
              <a:buSzPct val="80000"/>
              <a:buFontTx/>
              <a:buNone/>
              <a:tabLst/>
              <a:defRPr/>
            </a:pP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     政府工商部门和质检部门立即顺藤摸瓜，查到了肯德基炸鸡连锁店的辣椒酱供应商，发现该厂商也是一家获得</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ISO-9000</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认证的企业，整个生产过程的质量保证体系毫无破绽，这也说明肯德基炸鸡店的供应链质量保证体系还是颇为到位的，所有供应商必须是获得</a:t>
            </a:r>
            <a:r>
              <a:rPr kumimoji="0" lang="en-US" altLang="zh-CN"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ISO-9000</a:t>
            </a:r>
            <a:r>
              <a:rPr kumimoji="0" lang="zh-CN" altLang="en-US" sz="2400" b="0" i="0" u="none" strike="noStrike" kern="1200" cap="none" spc="0" normalizeH="0" baseline="0" noProof="0" dirty="0">
                <a:ln>
                  <a:noFill/>
                </a:ln>
                <a:solidFill>
                  <a:srgbClr val="000000"/>
                </a:solidFill>
                <a:effectLst/>
                <a:uLnTx/>
                <a:uFillTx/>
                <a:latin typeface="黑体" panose="02010609060101010101" pitchFamily="2" charset="-122"/>
                <a:ea typeface="黑体" panose="02010609060101010101" pitchFamily="2" charset="-122"/>
                <a:cs typeface="+mn-cs"/>
              </a:rPr>
              <a:t>认证的企业。于是政府部门工作人员又沿着该供应商的原料供应商继续追下去，最后查到第六代供应商的时候，终于在广东增城县某乡的一个乡村企业中发现了苏丹红的真正源头，那家企业从一家化工厂购买了苏丹红，作为辣椒油染色的秘密配方。有数十家生产辣椒酱的企业购买过这种原料，客户遍布全国。</a:t>
            </a:r>
          </a:p>
          <a:p>
            <a:pPr marL="171450" marR="0" lvl="0" indent="-170815" algn="l" defTabSz="685800" rtl="0" eaLnBrk="1" fontAlgn="auto" latinLnBrk="0" hangingPunct="1">
              <a:lnSpc>
                <a:spcPct val="90000"/>
              </a:lnSpc>
              <a:spcBef>
                <a:spcPts val="750"/>
              </a:spcBef>
              <a:spcAft>
                <a:spcPts val="0"/>
              </a:spcAft>
              <a:buClr>
                <a:srgbClr val="87A452"/>
              </a:buClr>
              <a:buSzPct val="80000"/>
              <a:buFontTx/>
              <a:buNone/>
              <a:tabLst/>
              <a:defRPr/>
            </a:pPr>
            <a:endParaRPr kumimoji="0" lang="en-US" altLang="zh-CN" sz="1600" b="0" i="0" u="none" strike="noStrike" kern="1200" cap="none" spc="0" normalizeH="0" baseline="0" noProof="0" dirty="0">
              <a:ln>
                <a:noFill/>
              </a:ln>
              <a:solidFill>
                <a:srgbClr val="87A452">
                  <a:lumMod val="75000"/>
                </a:srgbClr>
              </a:solidFill>
              <a:effectLst/>
              <a:uLnTx/>
              <a:uFillTx/>
              <a:latin typeface="宋体" pitchFamily="2" charset="-122"/>
              <a:ea typeface="黑体" panose="02010609060101010101" pitchFamily="2" charset="-122"/>
              <a:cs typeface="+mn-cs"/>
            </a:endParaRPr>
          </a:p>
        </p:txBody>
      </p:sp>
      <p:sp>
        <p:nvSpPr>
          <p:cNvPr id="3" name="动作按钮: 前进或下一项 2">
            <a:hlinkClick r:id="rId3" highlightClick="1"/>
            <a:extLst>
              <a:ext uri="{FF2B5EF4-FFF2-40B4-BE49-F238E27FC236}">
                <a16:creationId xmlns:a16="http://schemas.microsoft.com/office/drawing/2014/main" id="{F16120CA-9ECA-DF40-0E8A-D8D56FF4D979}"/>
              </a:ext>
            </a:extLst>
          </p:cNvPr>
          <p:cNvSpPr/>
          <p:nvPr/>
        </p:nvSpPr>
        <p:spPr>
          <a:xfrm>
            <a:off x="8408402" y="6182041"/>
            <a:ext cx="288032" cy="28803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836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19873" y="2301006"/>
            <a:ext cx="5236771" cy="2376133"/>
          </a:xfrm>
        </p:spPr>
        <p:txBody>
          <a:bodyPr/>
          <a:lstStyle/>
          <a:p>
            <a:r>
              <a:rPr lang="zh-CN" altLang="en-US" dirty="0"/>
              <a:t>第四节</a:t>
            </a:r>
            <a:br>
              <a:rPr lang="en-US" altLang="zh-CN" dirty="0"/>
            </a:br>
            <a:br>
              <a:rPr lang="en-US" altLang="zh-CN" dirty="0"/>
            </a:br>
            <a:r>
              <a:rPr lang="zh-CN" altLang="zh-CN" dirty="0"/>
              <a:t>项目质量控制</a:t>
            </a:r>
            <a:endParaRPr lang="zh-CN" altLang="en-US" dirty="0"/>
          </a:p>
        </p:txBody>
      </p:sp>
      <p:sp>
        <p:nvSpPr>
          <p:cNvPr id="3" name="页脚占位符 2"/>
          <p:cNvSpPr>
            <a:spLocks noGrp="1"/>
          </p:cNvSpPr>
          <p:nvPr>
            <p:ph type="ftr" sz="quarter" idx="11"/>
          </p:nvPr>
        </p:nvSpPr>
        <p:spPr/>
        <p:txBody>
          <a:bodyPr/>
          <a:lstStyle/>
          <a:p>
            <a:pPr>
              <a:defRPr/>
            </a:pPr>
            <a:r>
              <a:rPr lang="zh-CN" altLang="en-US"/>
              <a:t>清华大学出版社</a:t>
            </a:r>
            <a:endParaRPr lang="zh-CN" altLang="en-US" dirty="0"/>
          </a:p>
        </p:txBody>
      </p:sp>
      <p:sp>
        <p:nvSpPr>
          <p:cNvPr id="4" name="灯片编号占位符 3"/>
          <p:cNvSpPr>
            <a:spLocks noGrp="1"/>
          </p:cNvSpPr>
          <p:nvPr>
            <p:ph type="sldNum" sz="quarter" idx="12"/>
          </p:nvPr>
        </p:nvSpPr>
        <p:spPr/>
        <p:txBody>
          <a:bodyPr/>
          <a:lstStyle/>
          <a:p>
            <a:pPr>
              <a:defRPr/>
            </a:pPr>
            <a:fld id="{93ADA3DE-FABF-4925-BE42-A002C40F88EB}" type="slidenum">
              <a:rPr lang="en-US" altLang="zh-CN"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一、</a:t>
            </a:r>
            <a:r>
              <a:rPr lang="zh-CN" altLang="zh-CN" dirty="0"/>
              <a:t>项目质量控制概述</a:t>
            </a:r>
            <a:endParaRPr lang="zh-CN" altLang="en-US" dirty="0"/>
          </a:p>
        </p:txBody>
      </p:sp>
      <p:sp>
        <p:nvSpPr>
          <p:cNvPr id="3" name="内容占位符 2"/>
          <p:cNvSpPr>
            <a:spLocks noGrp="1"/>
          </p:cNvSpPr>
          <p:nvPr>
            <p:ph idx="1"/>
          </p:nvPr>
        </p:nvSpPr>
        <p:spPr>
          <a:xfrm>
            <a:off x="1115616" y="1700808"/>
            <a:ext cx="6768752" cy="3936437"/>
          </a:xfrm>
          <a:solidFill>
            <a:schemeClr val="accent3">
              <a:lumMod val="20000"/>
              <a:lumOff val="80000"/>
            </a:schemeClr>
          </a:solidFill>
        </p:spPr>
        <p:txBody>
          <a:bodyPr/>
          <a:lstStyle/>
          <a:p>
            <a:pPr marL="635" indent="0">
              <a:buNone/>
            </a:pPr>
            <a:r>
              <a:rPr lang="en-US" altLang="zh-CN" b="1" dirty="0"/>
              <a:t>1.</a:t>
            </a:r>
            <a:r>
              <a:rPr lang="zh-CN" altLang="zh-CN" b="1" dirty="0"/>
              <a:t>质量控制的含义</a:t>
            </a:r>
            <a:endParaRPr lang="en-US" altLang="zh-CN" b="1" dirty="0"/>
          </a:p>
          <a:p>
            <a:pPr marL="635" indent="457200">
              <a:buNone/>
            </a:pPr>
            <a:r>
              <a:rPr lang="zh-CN" altLang="en-US" dirty="0"/>
              <a:t>项目质量控制是指对于项目质量实施过程的监督和管理工作，以确认其是否达到了项目质量要求，并设法消除项目质量问题的项目管理工作。这包括项目产出物和项目工作两个方面的控制。</a:t>
            </a:r>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32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616" y="1028733"/>
            <a:ext cx="6192688" cy="4416491"/>
          </a:xfrm>
          <a:solidFill>
            <a:schemeClr val="accent3">
              <a:lumMod val="20000"/>
              <a:lumOff val="80000"/>
            </a:schemeClr>
          </a:solidFill>
        </p:spPr>
        <p:txBody>
          <a:bodyPr>
            <a:normAutofit/>
          </a:bodyPr>
          <a:lstStyle/>
          <a:p>
            <a:pPr marL="635" indent="0">
              <a:buNone/>
            </a:pPr>
            <a:r>
              <a:rPr lang="zh-CN" altLang="zh-CN" b="1" dirty="0"/>
              <a:t>2. 质量控制的特点</a:t>
            </a:r>
            <a:endParaRPr lang="en-US" altLang="zh-CN" b="1" dirty="0"/>
          </a:p>
          <a:p>
            <a:r>
              <a:rPr lang="zh-CN" altLang="zh-CN" dirty="0"/>
              <a:t>影响质量的因素多</a:t>
            </a:r>
          </a:p>
          <a:p>
            <a:r>
              <a:rPr lang="zh-CN" altLang="zh-CN" dirty="0"/>
              <a:t>质量控制的阶段性</a:t>
            </a:r>
          </a:p>
          <a:p>
            <a:r>
              <a:rPr lang="zh-CN" altLang="zh-CN" dirty="0"/>
              <a:t>易产生质量变异</a:t>
            </a:r>
          </a:p>
          <a:p>
            <a:r>
              <a:rPr lang="zh-CN" altLang="zh-CN" dirty="0"/>
              <a:t>易产生判断错误</a:t>
            </a:r>
          </a:p>
          <a:p>
            <a:r>
              <a:rPr lang="zh-CN" altLang="zh-CN" dirty="0"/>
              <a:t>项目一般不能解体、拆卸</a:t>
            </a:r>
          </a:p>
          <a:p>
            <a:r>
              <a:rPr lang="zh-CN" altLang="zh-CN" dirty="0"/>
              <a:t>项目质量受费用、工期的制约</a:t>
            </a:r>
          </a:p>
          <a:p>
            <a:pPr marL="635" indent="0">
              <a:buNone/>
            </a:pPr>
            <a:endParaRPr lang="zh-CN" altLang="zh-CN" b="1" dirty="0"/>
          </a:p>
          <a:p>
            <a:pPr marL="635" indent="0">
              <a:buNone/>
            </a:pPr>
            <a:endParaRPr lang="zh-CN" altLang="en-US"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33</a:t>
            </a:fld>
            <a:endParaRPr lang="en-US" dirty="0"/>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520517816"/>
              </p:ext>
            </p:extLst>
          </p:nvPr>
        </p:nvGraphicFramePr>
        <p:xfrm>
          <a:off x="6084168" y="2348880"/>
          <a:ext cx="965200" cy="723900"/>
        </p:xfrm>
        <a:graphic>
          <a:graphicData uri="http://schemas.openxmlformats.org/presentationml/2006/ole">
            <mc:AlternateContent xmlns:mc="http://schemas.openxmlformats.org/markup-compatibility/2006">
              <mc:Choice xmlns:v="urn:schemas-microsoft-com:vml" Requires="v">
                <p:oleObj name="Presentation" r:id="rId2" imgW="996919" imgH="748587" progId="PowerPoint.Show.12">
                  <p:embed/>
                </p:oleObj>
              </mc:Choice>
              <mc:Fallback>
                <p:oleObj name="Presentation" r:id="rId2" imgW="996919" imgH="748587" progId="PowerPoint.Show.12">
                  <p:embed/>
                  <p:pic>
                    <p:nvPicPr>
                      <p:cNvPr id="0" name=""/>
                      <p:cNvPicPr/>
                      <p:nvPr/>
                    </p:nvPicPr>
                    <p:blipFill>
                      <a:blip r:embed="rId3"/>
                      <a:stretch>
                        <a:fillRect/>
                      </a:stretch>
                    </p:blipFill>
                    <p:spPr>
                      <a:xfrm>
                        <a:off x="6084168" y="2348880"/>
                        <a:ext cx="965200" cy="7239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616" y="1028734"/>
            <a:ext cx="6768752" cy="768085"/>
          </a:xfrm>
        </p:spPr>
        <p:txBody>
          <a:bodyPr/>
          <a:lstStyle/>
          <a:p>
            <a:pPr marL="635" indent="0">
              <a:buNone/>
            </a:pPr>
            <a:r>
              <a:rPr lang="zh-CN" altLang="zh-CN" b="1" dirty="0"/>
              <a:t>3. 质量控制的主要工作内容</a:t>
            </a:r>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34</a:t>
            </a:fld>
            <a:endParaRPr lang="en-US" dirty="0"/>
          </a:p>
        </p:txBody>
      </p:sp>
      <p:sp>
        <p:nvSpPr>
          <p:cNvPr id="6" name="矩形 5"/>
          <p:cNvSpPr/>
          <p:nvPr/>
        </p:nvSpPr>
        <p:spPr>
          <a:xfrm>
            <a:off x="1837531" y="1784429"/>
            <a:ext cx="6550893" cy="369332"/>
          </a:xfrm>
          <a:prstGeom prst="rect">
            <a:avLst/>
          </a:prstGeom>
          <a:solidFill>
            <a:srgbClr val="FFCC99"/>
          </a:solidFill>
        </p:spPr>
        <p:txBody>
          <a:bodyPr wrap="square">
            <a:spAutoFit/>
          </a:bodyPr>
          <a:lstStyle/>
          <a:p>
            <a:pPr marL="635" defTabSz="685800" fontAlgn="auto">
              <a:lnSpc>
                <a:spcPct val="90000"/>
              </a:lnSpc>
              <a:spcBef>
                <a:spcPts val="750"/>
              </a:spcBef>
              <a:spcAft>
                <a:spcPts val="0"/>
              </a:spcAft>
              <a:buClr>
                <a:srgbClr val="00B0F0"/>
              </a:buClr>
              <a:buSzPct val="80000"/>
            </a:pPr>
            <a:r>
              <a:rPr kumimoji="0" lang="zh-CN" altLang="zh-CN" sz="2000" b="0" dirty="0">
                <a:solidFill>
                  <a:srgbClr val="000000"/>
                </a:solidFill>
                <a:latin typeface="宋体" panose="02010600030101010101" pitchFamily="2" charset="-122"/>
                <a:ea typeface="宋体" panose="02010600030101010101" pitchFamily="2" charset="-122"/>
              </a:rPr>
              <a:t>表</a:t>
            </a:r>
            <a:r>
              <a:rPr kumimoji="0" lang="en-US" altLang="zh-CN" sz="2000" b="0" dirty="0">
                <a:solidFill>
                  <a:srgbClr val="000000"/>
                </a:solidFill>
                <a:latin typeface="宋体" panose="02010600030101010101" pitchFamily="2" charset="-122"/>
                <a:ea typeface="宋体" panose="02010600030101010101" pitchFamily="2" charset="-122"/>
              </a:rPr>
              <a:t>10-3 </a:t>
            </a:r>
            <a:r>
              <a:rPr kumimoji="0" lang="zh-CN" altLang="zh-CN" sz="2000" b="0" dirty="0">
                <a:solidFill>
                  <a:srgbClr val="000000"/>
                </a:solidFill>
                <a:latin typeface="宋体" panose="02010600030101010101" pitchFamily="2" charset="-122"/>
                <a:ea typeface="宋体" panose="02010600030101010101" pitchFamily="2" charset="-122"/>
              </a:rPr>
              <a:t>项目质量控制的工作内容一览表</a:t>
            </a:r>
          </a:p>
        </p:txBody>
      </p:sp>
      <p:graphicFrame>
        <p:nvGraphicFramePr>
          <p:cNvPr id="7" name="表格 6"/>
          <p:cNvGraphicFramePr>
            <a:graphicFrameLocks noGrp="1"/>
          </p:cNvGraphicFramePr>
          <p:nvPr/>
        </p:nvGraphicFramePr>
        <p:xfrm>
          <a:off x="1866265" y="2276872"/>
          <a:ext cx="6522159" cy="3607168"/>
        </p:xfrm>
        <a:graphic>
          <a:graphicData uri="http://schemas.openxmlformats.org/drawingml/2006/table">
            <a:tbl>
              <a:tblPr/>
              <a:tblGrid>
                <a:gridCol w="2173543">
                  <a:extLst>
                    <a:ext uri="{9D8B030D-6E8A-4147-A177-3AD203B41FA5}">
                      <a16:colId xmlns:a16="http://schemas.microsoft.com/office/drawing/2014/main" val="20000"/>
                    </a:ext>
                  </a:extLst>
                </a:gridCol>
                <a:gridCol w="2174308">
                  <a:extLst>
                    <a:ext uri="{9D8B030D-6E8A-4147-A177-3AD203B41FA5}">
                      <a16:colId xmlns:a16="http://schemas.microsoft.com/office/drawing/2014/main" val="20001"/>
                    </a:ext>
                  </a:extLst>
                </a:gridCol>
                <a:gridCol w="2174308">
                  <a:extLst>
                    <a:ext uri="{9D8B030D-6E8A-4147-A177-3AD203B41FA5}">
                      <a16:colId xmlns:a16="http://schemas.microsoft.com/office/drawing/2014/main" val="20002"/>
                    </a:ext>
                  </a:extLst>
                </a:gridCol>
              </a:tblGrid>
              <a:tr h="609600">
                <a:tc>
                  <a:txBody>
                    <a:bodyPr/>
                    <a:lstStyle/>
                    <a:p>
                      <a:pPr algn="l">
                        <a:lnSpc>
                          <a:spcPts val="1200"/>
                        </a:lnSpc>
                        <a:spcAft>
                          <a:spcPts val="0"/>
                        </a:spcAft>
                      </a:pP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输入（或数据）</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l">
                        <a:lnSpc>
                          <a:spcPts val="1200"/>
                        </a:lnSpc>
                        <a:spcAft>
                          <a:spcPts val="0"/>
                        </a:spcAft>
                      </a:pP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工具与方法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l">
                        <a:lnSpc>
                          <a:spcPts val="1200"/>
                        </a:lnSpc>
                        <a:spcAft>
                          <a:spcPts val="0"/>
                        </a:spcAft>
                      </a:pP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输出（或结果）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0"/>
                  </a:ext>
                </a:extLst>
              </a:tr>
              <a:tr h="2997568">
                <a:tc>
                  <a:txBody>
                    <a:bodyPr/>
                    <a:lstStyle/>
                    <a:p>
                      <a:pPr algn="l">
                        <a:lnSpc>
                          <a:spcPts val="1200"/>
                        </a:lnSpc>
                        <a:spcAft>
                          <a:spcPts val="0"/>
                        </a:spcAft>
                      </a:pP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altLang="en-US" sz="2100" kern="100" dirty="0">
                          <a:effectLst/>
                          <a:latin typeface="宋体" panose="02010600030101010101" pitchFamily="2" charset="-122"/>
                          <a:ea typeface="宋体" panose="02010600030101010101" pitchFamily="2" charset="-122"/>
                          <a:cs typeface="Times New Roman" panose="02020603050405020304"/>
                        </a:rPr>
                        <a:t>项目成果</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质量管理计划</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操作性定义</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审验单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l">
                        <a:lnSpc>
                          <a:spcPts val="1200"/>
                        </a:lnSpc>
                        <a:spcAft>
                          <a:spcPts val="0"/>
                        </a:spcAft>
                      </a:pP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altLang="en-US" sz="2100" kern="100" dirty="0">
                          <a:effectLst/>
                          <a:latin typeface="宋体" panose="02010600030101010101" pitchFamily="2" charset="-122"/>
                          <a:ea typeface="宋体" panose="02010600030101010101" pitchFamily="2" charset="-122"/>
                          <a:cs typeface="Times New Roman" panose="02020603050405020304"/>
                        </a:rPr>
                        <a:t>检</a:t>
                      </a:r>
                      <a:r>
                        <a:rPr lang="zh-CN" sz="2100" kern="100" dirty="0">
                          <a:effectLst/>
                          <a:latin typeface="宋体" panose="02010600030101010101" pitchFamily="2" charset="-122"/>
                          <a:ea typeface="宋体" panose="02010600030101010101" pitchFamily="2" charset="-122"/>
                          <a:cs typeface="Times New Roman" panose="02020603050405020304"/>
                        </a:rPr>
                        <a:t>验</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控制表</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排列图</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抽样调查统计</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流程图</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趋势分析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algn="l">
                        <a:lnSpc>
                          <a:spcPts val="1200"/>
                        </a:lnSpc>
                        <a:spcAft>
                          <a:spcPts val="0"/>
                        </a:spcAft>
                      </a:pP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质量提高</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可接受的决定</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返工</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完成后的审验单</a:t>
                      </a:r>
                      <a:endParaRPr lang="en-US" alt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endParaRPr lang="zh-CN" sz="2100" kern="100" dirty="0">
                        <a:effectLst/>
                        <a:latin typeface="宋体" panose="02010600030101010101" pitchFamily="2" charset="-122"/>
                        <a:ea typeface="宋体" panose="02010600030101010101" pitchFamily="2" charset="-122"/>
                        <a:cs typeface="Times New Roman" panose="02020603050405020304"/>
                      </a:endParaRPr>
                    </a:p>
                    <a:p>
                      <a:pPr algn="l">
                        <a:lnSpc>
                          <a:spcPts val="1200"/>
                        </a:lnSpc>
                        <a:spcAft>
                          <a:spcPts val="0"/>
                        </a:spcAft>
                      </a:pPr>
                      <a:r>
                        <a:rPr lang="zh-CN" sz="2100" kern="100" dirty="0">
                          <a:effectLst/>
                          <a:latin typeface="宋体" panose="02010600030101010101" pitchFamily="2" charset="-122"/>
                          <a:ea typeface="宋体" panose="02010600030101010101" pitchFamily="2" charset="-122"/>
                          <a:cs typeface="Times New Roman" panose="02020603050405020304"/>
                        </a:rPr>
                        <a:t>项目调整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1"/>
                  </a:ext>
                </a:extLst>
              </a:tr>
            </a:tbl>
          </a:graphicData>
        </a:graphic>
      </p:graphicFrame>
      <p:sp>
        <p:nvSpPr>
          <p:cNvPr id="8" name="直线 46"/>
          <p:cNvSpPr>
            <a:spLocks noChangeShapeType="1"/>
          </p:cNvSpPr>
          <p:nvPr/>
        </p:nvSpPr>
        <p:spPr bwMode="auto">
          <a:xfrm>
            <a:off x="1706564" y="-8117417"/>
            <a:ext cx="26193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直线 45"/>
          <p:cNvSpPr>
            <a:spLocks noChangeShapeType="1"/>
          </p:cNvSpPr>
          <p:nvPr/>
        </p:nvSpPr>
        <p:spPr bwMode="auto">
          <a:xfrm>
            <a:off x="1858964" y="-7914217"/>
            <a:ext cx="26193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a:t>
            </a:r>
            <a:r>
              <a:rPr lang="zh-CN" altLang="zh-CN" dirty="0"/>
              <a:t>项目质量控制的输入、工具和方法</a:t>
            </a:r>
            <a:endParaRPr lang="zh-CN" altLang="en-US" dirty="0"/>
          </a:p>
        </p:txBody>
      </p:sp>
      <p:sp>
        <p:nvSpPr>
          <p:cNvPr id="3" name="内容占位符 2"/>
          <p:cNvSpPr>
            <a:spLocks noGrp="1"/>
          </p:cNvSpPr>
          <p:nvPr>
            <p:ph idx="1"/>
          </p:nvPr>
        </p:nvSpPr>
        <p:spPr>
          <a:xfrm>
            <a:off x="1187624" y="1796819"/>
            <a:ext cx="5832648" cy="4416491"/>
          </a:xfrm>
          <a:solidFill>
            <a:schemeClr val="accent3">
              <a:lumMod val="20000"/>
              <a:lumOff val="80000"/>
            </a:schemeClr>
          </a:solidFill>
        </p:spPr>
        <p:txBody>
          <a:bodyPr>
            <a:normAutofit/>
          </a:bodyPr>
          <a:lstStyle/>
          <a:p>
            <a:pPr marL="635" indent="0">
              <a:buNone/>
            </a:pPr>
            <a:r>
              <a:rPr lang="zh-CN" altLang="zh-CN" b="1" dirty="0"/>
              <a:t>1.项目质量控制的输入</a:t>
            </a:r>
          </a:p>
          <a:p>
            <a:pPr indent="0">
              <a:lnSpc>
                <a:spcPct val="150000"/>
              </a:lnSpc>
            </a:pPr>
            <a:r>
              <a:rPr lang="zh-CN" altLang="zh-CN" dirty="0"/>
              <a:t>项目成果</a:t>
            </a:r>
          </a:p>
          <a:p>
            <a:pPr indent="0">
              <a:lnSpc>
                <a:spcPct val="150000"/>
              </a:lnSpc>
            </a:pPr>
            <a:r>
              <a:rPr lang="zh-CN" altLang="zh-CN" dirty="0"/>
              <a:t>质量管理计划</a:t>
            </a:r>
          </a:p>
          <a:p>
            <a:pPr indent="0">
              <a:lnSpc>
                <a:spcPct val="150000"/>
              </a:lnSpc>
            </a:pPr>
            <a:r>
              <a:rPr lang="zh-CN" altLang="zh-CN" dirty="0"/>
              <a:t>操作性定义</a:t>
            </a:r>
          </a:p>
          <a:p>
            <a:pPr indent="0">
              <a:lnSpc>
                <a:spcPct val="150000"/>
              </a:lnSpc>
            </a:pPr>
            <a:r>
              <a:rPr lang="zh-CN" altLang="zh-CN" dirty="0"/>
              <a:t>审验单</a:t>
            </a:r>
          </a:p>
          <a:p>
            <a:pPr marL="635" indent="0">
              <a:buNone/>
            </a:pPr>
            <a:endParaRPr lang="zh-CN" altLang="en-US"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35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616" y="1124744"/>
            <a:ext cx="5400600" cy="4704523"/>
          </a:xfrm>
          <a:solidFill>
            <a:schemeClr val="accent3">
              <a:lumMod val="20000"/>
              <a:lumOff val="80000"/>
            </a:schemeClr>
          </a:solidFill>
        </p:spPr>
        <p:txBody>
          <a:bodyPr>
            <a:normAutofit/>
          </a:bodyPr>
          <a:lstStyle/>
          <a:p>
            <a:pPr marL="635" indent="0">
              <a:buNone/>
            </a:pPr>
            <a:r>
              <a:rPr lang="zh-CN" altLang="zh-CN" b="1" dirty="0"/>
              <a:t>2</a:t>
            </a:r>
            <a:r>
              <a:rPr lang="en-US" altLang="zh-CN" b="1" dirty="0"/>
              <a:t>.</a:t>
            </a:r>
            <a:r>
              <a:rPr lang="zh-CN" altLang="zh-CN" b="1" dirty="0"/>
              <a:t>项目质量控制的工具和</a:t>
            </a:r>
            <a:r>
              <a:rPr lang="zh-CN" altLang="en-US" b="1" dirty="0"/>
              <a:t>方法</a:t>
            </a:r>
            <a:endParaRPr lang="en-US" altLang="zh-CN" b="1" dirty="0"/>
          </a:p>
          <a:p>
            <a:r>
              <a:rPr lang="zh-CN" altLang="zh-CN" dirty="0"/>
              <a:t>检验</a:t>
            </a:r>
            <a:r>
              <a:rPr lang="en-US" altLang="zh-CN" dirty="0"/>
              <a:t>(</a:t>
            </a:r>
            <a:r>
              <a:rPr lang="zh-CN" altLang="en-US" dirty="0"/>
              <a:t>核查表</a:t>
            </a:r>
            <a:r>
              <a:rPr lang="en-US" altLang="zh-CN" dirty="0"/>
              <a:t>)</a:t>
            </a:r>
            <a:endParaRPr lang="zh-CN" altLang="zh-CN" dirty="0"/>
          </a:p>
          <a:p>
            <a:r>
              <a:rPr lang="zh-CN" altLang="zh-CN" dirty="0"/>
              <a:t>控制图</a:t>
            </a:r>
          </a:p>
          <a:p>
            <a:r>
              <a:rPr lang="zh-CN" altLang="zh-CN" dirty="0"/>
              <a:t>排列图</a:t>
            </a:r>
            <a:r>
              <a:rPr lang="en-US" altLang="zh-CN" dirty="0"/>
              <a:t>(</a:t>
            </a:r>
            <a:r>
              <a:rPr lang="zh-CN" altLang="en-US" dirty="0"/>
              <a:t>帕累托图</a:t>
            </a:r>
            <a:r>
              <a:rPr lang="en-US" altLang="zh-CN" dirty="0"/>
              <a:t>)</a:t>
            </a:r>
            <a:endParaRPr lang="zh-CN" altLang="zh-CN" dirty="0"/>
          </a:p>
          <a:p>
            <a:r>
              <a:rPr lang="zh-CN" altLang="zh-CN" dirty="0"/>
              <a:t>流程图</a:t>
            </a:r>
          </a:p>
          <a:p>
            <a:r>
              <a:rPr lang="zh-CN" altLang="zh-CN" dirty="0"/>
              <a:t>趋势分析</a:t>
            </a:r>
            <a:r>
              <a:rPr lang="en-US" altLang="zh-CN" dirty="0"/>
              <a:t>(</a:t>
            </a:r>
            <a:r>
              <a:rPr lang="zh-CN" altLang="en-US" dirty="0">
                <a:sym typeface="Arial" pitchFamily="34" charset="0"/>
              </a:rPr>
              <a:t>散点图</a:t>
            </a:r>
            <a:r>
              <a:rPr lang="en-US" altLang="zh-CN" dirty="0">
                <a:sym typeface="Arial" pitchFamily="34" charset="0"/>
              </a:rPr>
              <a:t>)</a:t>
            </a:r>
            <a:endParaRPr lang="zh-CN" altLang="zh-CN" dirty="0"/>
          </a:p>
          <a:p>
            <a:r>
              <a:rPr lang="zh-CN" altLang="zh-CN" dirty="0"/>
              <a:t>抽样调查统计</a:t>
            </a:r>
          </a:p>
          <a:p>
            <a:endParaRPr lang="zh-CN" altLang="en-US"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36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灯片编号占位符 5"/>
          <p:cNvSpPr>
            <a:spLocks noGrp="1"/>
          </p:cNvSpPr>
          <p:nvPr>
            <p:ph type="sldNum" sz="quarter" idx="11"/>
          </p:nvPr>
        </p:nvSpPr>
        <p:spPr/>
        <p:txBody>
          <a:bodyPr/>
          <a:lstStyle/>
          <a:p>
            <a:fld id="{832AD695-2E14-424B-A2A0-41D5E8535249}" type="slidenum">
              <a:rPr lang="en-US" altLang="zh-CN"/>
              <a:pPr/>
              <a:t>37</a:t>
            </a:fld>
            <a:endParaRPr lang="en-US" altLang="zh-CN"/>
          </a:p>
        </p:txBody>
      </p:sp>
      <p:graphicFrame>
        <p:nvGraphicFramePr>
          <p:cNvPr id="1156101" name="Object 5">
            <a:hlinkClick r:id="" action="ppaction://ole?verb=0"/>
          </p:cNvPr>
          <p:cNvGraphicFramePr>
            <a:graphicFrameLocks noGrp="1" noChangeAspect="1"/>
          </p:cNvGraphicFramePr>
          <p:nvPr>
            <p:ph sz="half" idx="2"/>
            <p:extLst>
              <p:ext uri="{D42A27DB-BD31-4B8C-83A1-F6EECF244321}">
                <p14:modId xmlns:p14="http://schemas.microsoft.com/office/powerpoint/2010/main" val="2334793998"/>
              </p:ext>
            </p:extLst>
          </p:nvPr>
        </p:nvGraphicFramePr>
        <p:xfrm>
          <a:off x="1019175" y="873125"/>
          <a:ext cx="6934200" cy="5202238"/>
        </p:xfrm>
        <a:graphic>
          <a:graphicData uri="http://schemas.openxmlformats.org/presentationml/2006/ole">
            <mc:AlternateContent xmlns:mc="http://schemas.openxmlformats.org/markup-compatibility/2006">
              <mc:Choice xmlns:v="urn:schemas-microsoft-com:vml" Requires="v">
                <p:oleObj name="Presentation" r:id="rId2" imgW="4715256" imgH="3537370" progId="PowerPoint.Show.8">
                  <p:embed/>
                </p:oleObj>
              </mc:Choice>
              <mc:Fallback>
                <p:oleObj name="Presentation" r:id="rId2" imgW="4715256" imgH="3537370" progId="PowerPoint.Show.8">
                  <p:embed/>
                  <p:pic>
                    <p:nvPicPr>
                      <p:cNvPr id="0" name=""/>
                      <p:cNvPicPr>
                        <a:picLocks noChangeAspect="1" noChangeArrowheads="1"/>
                      </p:cNvPicPr>
                      <p:nvPr/>
                    </p:nvPicPr>
                    <p:blipFill>
                      <a:blip r:embed="rId3"/>
                      <a:srcRect/>
                      <a:stretch>
                        <a:fillRect/>
                      </a:stretch>
                    </p:blipFill>
                    <p:spPr bwMode="auto">
                      <a:xfrm>
                        <a:off x="1019175" y="873125"/>
                        <a:ext cx="6934200" cy="52022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61222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sz="half" idx="1"/>
          </p:nvPr>
        </p:nvSpPr>
        <p:spPr/>
        <p:txBody>
          <a:bodyPr/>
          <a:lstStyle/>
          <a:p>
            <a:endParaRPr lang="zh-CN" altLang="en-US"/>
          </a:p>
        </p:txBody>
      </p:sp>
      <p:sp>
        <p:nvSpPr>
          <p:cNvPr id="5" name="灯片编号占位符 4"/>
          <p:cNvSpPr>
            <a:spLocks noGrp="1"/>
          </p:cNvSpPr>
          <p:nvPr>
            <p:ph type="sldNum" sz="quarter" idx="11"/>
          </p:nvPr>
        </p:nvSpPr>
        <p:spPr/>
        <p:txBody>
          <a:bodyPr/>
          <a:lstStyle/>
          <a:p>
            <a:fld id="{D3798845-5902-4B7E-8755-475EBD1EFBE0}" type="slidenum">
              <a:rPr lang="en-US" altLang="zh-CN"/>
              <a:pPr/>
              <a:t>38</a:t>
            </a:fld>
            <a:endParaRPr lang="en-US" altLang="zh-CN"/>
          </a:p>
        </p:txBody>
      </p:sp>
      <p:graphicFrame>
        <p:nvGraphicFramePr>
          <p:cNvPr id="6" name="内容占位符 5">
            <a:hlinkClick r:id="" action="ppaction://ole?verb=0"/>
          </p:cNvPr>
          <p:cNvGraphicFramePr>
            <a:graphicFrameLocks noGrp="1" noChangeAspect="1"/>
          </p:cNvGraphicFramePr>
          <p:nvPr>
            <p:ph sz="half" idx="2"/>
            <p:extLst>
              <p:ext uri="{D42A27DB-BD31-4B8C-83A1-F6EECF244321}">
                <p14:modId xmlns:p14="http://schemas.microsoft.com/office/powerpoint/2010/main" val="526282221"/>
              </p:ext>
            </p:extLst>
          </p:nvPr>
        </p:nvGraphicFramePr>
        <p:xfrm>
          <a:off x="1042988" y="962025"/>
          <a:ext cx="7056437" cy="5291138"/>
        </p:xfrm>
        <a:graphic>
          <a:graphicData uri="http://schemas.openxmlformats.org/presentationml/2006/ole">
            <mc:AlternateContent xmlns:mc="http://schemas.openxmlformats.org/markup-compatibility/2006">
              <mc:Choice xmlns:v="urn:schemas-microsoft-com:vml" Requires="v">
                <p:oleObj name="Presentation" r:id="rId2" imgW="4695504" imgH="3520479" progId="PowerPoint.Show.8">
                  <p:embed/>
                </p:oleObj>
              </mc:Choice>
              <mc:Fallback>
                <p:oleObj name="Presentation" r:id="rId2" imgW="4695504" imgH="3520479" progId="PowerPoint.Show.8">
                  <p:embed/>
                  <p:pic>
                    <p:nvPicPr>
                      <p:cNvPr id="0" name=""/>
                      <p:cNvPicPr/>
                      <p:nvPr/>
                    </p:nvPicPr>
                    <p:blipFill>
                      <a:blip r:embed="rId3"/>
                      <a:stretch>
                        <a:fillRect/>
                      </a:stretch>
                    </p:blipFill>
                    <p:spPr>
                      <a:xfrm>
                        <a:off x="1042988" y="962025"/>
                        <a:ext cx="7056437" cy="5291138"/>
                      </a:xfrm>
                      <a:prstGeom prst="rect">
                        <a:avLst/>
                      </a:prstGeom>
                    </p:spPr>
                  </p:pic>
                </p:oleObj>
              </mc:Fallback>
            </mc:AlternateContent>
          </a:graphicData>
        </a:graphic>
      </p:graphicFrame>
    </p:spTree>
    <p:extLst>
      <p:ext uri="{BB962C8B-B14F-4D97-AF65-F5344CB8AC3E}">
        <p14:creationId xmlns:p14="http://schemas.microsoft.com/office/powerpoint/2010/main" val="3017389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zh-CN" dirty="0"/>
              <a:t>项目质量控制的输出</a:t>
            </a:r>
            <a:endParaRPr lang="zh-CN" altLang="en-US" dirty="0"/>
          </a:p>
        </p:txBody>
      </p:sp>
      <p:sp>
        <p:nvSpPr>
          <p:cNvPr id="3" name="内容占位符 2"/>
          <p:cNvSpPr>
            <a:spLocks noGrp="1"/>
          </p:cNvSpPr>
          <p:nvPr>
            <p:ph idx="1"/>
          </p:nvPr>
        </p:nvSpPr>
        <p:spPr>
          <a:xfrm>
            <a:off x="0" y="1340768"/>
            <a:ext cx="9144000" cy="5380708"/>
          </a:xfrm>
          <a:solidFill>
            <a:schemeClr val="accent3">
              <a:lumMod val="20000"/>
              <a:lumOff val="80000"/>
            </a:schemeClr>
          </a:solidFill>
        </p:spPr>
        <p:txBody>
          <a:bodyPr>
            <a:normAutofit lnSpcReduction="10000"/>
          </a:bodyPr>
          <a:lstStyle/>
          <a:p>
            <a:pPr indent="0">
              <a:lnSpc>
                <a:spcPct val="150000"/>
              </a:lnSpc>
            </a:pPr>
            <a:r>
              <a:rPr lang="zh-CN" altLang="zh-CN" sz="1800" dirty="0"/>
              <a:t>质量提高</a:t>
            </a:r>
          </a:p>
          <a:p>
            <a:pPr indent="0">
              <a:lnSpc>
                <a:spcPct val="150000"/>
              </a:lnSpc>
            </a:pPr>
            <a:r>
              <a:rPr lang="zh-CN" altLang="zh-CN" sz="1800" dirty="0"/>
              <a:t>可接受的决定</a:t>
            </a:r>
            <a:endParaRPr lang="en-US" altLang="zh-CN" sz="1800" dirty="0"/>
          </a:p>
          <a:p>
            <a:pPr indent="0">
              <a:lnSpc>
                <a:spcPct val="150000"/>
              </a:lnSpc>
              <a:buNone/>
            </a:pPr>
            <a:r>
              <a:rPr lang="zh-CN" altLang="en-US" sz="1800" dirty="0"/>
              <a:t>检验结果是被接受，或者拒绝。</a:t>
            </a:r>
            <a:endParaRPr lang="zh-CN" altLang="zh-CN" sz="1800" dirty="0"/>
          </a:p>
          <a:p>
            <a:pPr indent="0">
              <a:lnSpc>
                <a:spcPct val="150000"/>
              </a:lnSpc>
            </a:pPr>
            <a:r>
              <a:rPr lang="zh-CN" altLang="zh-CN" sz="1800" dirty="0"/>
              <a:t>返工</a:t>
            </a:r>
            <a:endParaRPr lang="en-US" altLang="zh-CN" sz="1800" dirty="0"/>
          </a:p>
          <a:p>
            <a:pPr indent="0">
              <a:lnSpc>
                <a:spcPct val="150000"/>
              </a:lnSpc>
              <a:buNone/>
            </a:pPr>
            <a:r>
              <a:rPr lang="zh-CN" altLang="en-US" sz="1800" dirty="0"/>
              <a:t>将有缺陷的、不符合要求的产品变为符合要求和设计规格的产品的行为，尤其是预料之外的返工。</a:t>
            </a:r>
            <a:endParaRPr lang="zh-CN" altLang="zh-CN" sz="1800" dirty="0"/>
          </a:p>
          <a:p>
            <a:pPr indent="0">
              <a:lnSpc>
                <a:spcPct val="150000"/>
              </a:lnSpc>
            </a:pPr>
            <a:r>
              <a:rPr lang="zh-CN" altLang="zh-CN" sz="1800" dirty="0"/>
              <a:t>完成后的审验单</a:t>
            </a:r>
            <a:endParaRPr lang="en-US" altLang="zh-CN" sz="1800" dirty="0"/>
          </a:p>
          <a:p>
            <a:pPr indent="0">
              <a:lnSpc>
                <a:spcPct val="150000"/>
              </a:lnSpc>
              <a:buNone/>
            </a:pPr>
            <a:r>
              <a:rPr lang="zh-CN" altLang="en-US" sz="1800" dirty="0"/>
              <a:t>完成之后的审验单应为项目报告的组成部分。</a:t>
            </a:r>
            <a:endParaRPr lang="zh-CN" altLang="zh-CN" sz="1800" dirty="0"/>
          </a:p>
          <a:p>
            <a:pPr indent="0">
              <a:lnSpc>
                <a:spcPct val="150000"/>
              </a:lnSpc>
            </a:pPr>
            <a:r>
              <a:rPr lang="zh-CN" altLang="zh-CN" sz="1800" dirty="0"/>
              <a:t>程序的调整</a:t>
            </a:r>
            <a:endParaRPr lang="en-US" altLang="zh-CN" sz="1800" dirty="0"/>
          </a:p>
          <a:p>
            <a:pPr indent="0">
              <a:lnSpc>
                <a:spcPct val="150000"/>
              </a:lnSpc>
              <a:buNone/>
            </a:pPr>
            <a:r>
              <a:rPr lang="zh-CN" altLang="en-US" sz="1800" dirty="0"/>
              <a:t>是作为质量检测结果而随时进行的纠错和预防行为，在某些情况下，程序调整可能需要依据整体变化控制的程序来实行。</a:t>
            </a:r>
            <a:endParaRPr lang="zh-CN" altLang="zh-CN" sz="1800" dirty="0"/>
          </a:p>
          <a:p>
            <a:endParaRPr lang="zh-CN" altLang="en-US" sz="1800"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39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2"/>
          <p:cNvSpPr>
            <a:spLocks noGrp="1"/>
          </p:cNvSpPr>
          <p:nvPr>
            <p:ph type="sldNum" sz="quarter" idx="11"/>
          </p:nvPr>
        </p:nvSpPr>
        <p:spPr/>
        <p:txBody>
          <a:bodyPr/>
          <a:lstStyle/>
          <a:p>
            <a:fld id="{F08E62F8-348D-4170-A566-1B892881E9E0}" type="slidenum">
              <a:rPr lang="en-US" altLang="zh-CN"/>
              <a:pPr/>
              <a:t>4</a:t>
            </a:fld>
            <a:endParaRPr lang="en-US" altLang="zh-CN"/>
          </a:p>
        </p:txBody>
      </p:sp>
      <p:grpSp>
        <p:nvGrpSpPr>
          <p:cNvPr id="1318916" name="Group 4"/>
          <p:cNvGrpSpPr>
            <a:grpSpLocks/>
          </p:cNvGrpSpPr>
          <p:nvPr/>
        </p:nvGrpSpPr>
        <p:grpSpPr bwMode="auto">
          <a:xfrm>
            <a:off x="611188" y="260350"/>
            <a:ext cx="7561262" cy="6192838"/>
            <a:chOff x="3216" y="1152"/>
            <a:chExt cx="2400" cy="2640"/>
          </a:xfrm>
        </p:grpSpPr>
        <p:graphicFrame>
          <p:nvGraphicFramePr>
            <p:cNvPr id="1318917" name="Object 5"/>
            <p:cNvGraphicFramePr>
              <a:graphicFrameLocks noChangeAspect="1"/>
            </p:cNvGraphicFramePr>
            <p:nvPr/>
          </p:nvGraphicFramePr>
          <p:xfrm>
            <a:off x="3216" y="1152"/>
            <a:ext cx="2400" cy="2640"/>
          </p:xfrm>
          <a:graphic>
            <a:graphicData uri="http://schemas.openxmlformats.org/presentationml/2006/ole">
              <mc:AlternateContent xmlns:mc="http://schemas.openxmlformats.org/markup-compatibility/2006">
                <mc:Choice xmlns:v="urn:schemas-microsoft-com:vml" Requires="v">
                  <p:oleObj name="图像文档" r:id="rId2" imgW="3809880" imgH="3809880" progId="图像.文件">
                    <p:embed/>
                  </p:oleObj>
                </mc:Choice>
                <mc:Fallback>
                  <p:oleObj name="图像文档" r:id="rId2" imgW="3809880" imgH="3809880" progId="图像.文件">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 y="1152"/>
                          <a:ext cx="2400" cy="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8918" name="Rectangle 6"/>
            <p:cNvSpPr>
              <a:spLocks noChangeArrowheads="1"/>
            </p:cNvSpPr>
            <p:nvPr/>
          </p:nvSpPr>
          <p:spPr bwMode="auto">
            <a:xfrm>
              <a:off x="3552" y="3648"/>
              <a:ext cx="384" cy="144"/>
            </a:xfrm>
            <a:prstGeom prst="rect">
              <a:avLst/>
            </a:prstGeom>
            <a:solidFill>
              <a:schemeClr val="bg1"/>
            </a:solidFill>
            <a:ln w="12700" cap="sq">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endParaRPr lang="zh-CN" altLang="en-US" sz="2400" b="0">
                <a:solidFill>
                  <a:srgbClr val="FFFFFF"/>
                </a:solidFill>
                <a:ea typeface="宋体" pitchFamily="2" charset="-122"/>
              </a:endParaRPr>
            </a:p>
          </p:txBody>
        </p:sp>
      </p:grpSp>
    </p:spTree>
    <p:extLst>
      <p:ext uri="{BB962C8B-B14F-4D97-AF65-F5344CB8AC3E}">
        <p14:creationId xmlns:p14="http://schemas.microsoft.com/office/powerpoint/2010/main" val="368996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B63C753-AA58-4925-B05C-5093ADCD1945}" type="slidenum">
              <a:rPr lang="en-US" altLang="zh-CN" smtClean="0"/>
              <a:pPr/>
              <a:t>40</a:t>
            </a:fld>
            <a:endParaRPr lang="en-US" altLang="zh-CN"/>
          </a:p>
        </p:txBody>
      </p:sp>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4188230233"/>
              </p:ext>
            </p:extLst>
          </p:nvPr>
        </p:nvGraphicFramePr>
        <p:xfrm>
          <a:off x="2316163" y="1736725"/>
          <a:ext cx="4511675" cy="3382963"/>
        </p:xfrm>
        <a:graphic>
          <a:graphicData uri="http://schemas.openxmlformats.org/presentationml/2006/ole">
            <mc:AlternateContent xmlns:mc="http://schemas.openxmlformats.org/markup-compatibility/2006">
              <mc:Choice xmlns:v="urn:schemas-microsoft-com:vml" Requires="v">
                <p:oleObj name="Presentation" r:id="rId2" imgW="4658874" imgH="3494604" progId="PowerPoint.Show.12">
                  <p:embed/>
                </p:oleObj>
              </mc:Choice>
              <mc:Fallback>
                <p:oleObj name="Presentation" r:id="rId2" imgW="4658874" imgH="3494604" progId="PowerPoint.Show.12">
                  <p:embed/>
                  <p:pic>
                    <p:nvPicPr>
                      <p:cNvPr id="0" name=""/>
                      <p:cNvPicPr/>
                      <p:nvPr/>
                    </p:nvPicPr>
                    <p:blipFill>
                      <a:blip r:embed="rId3"/>
                      <a:stretch>
                        <a:fillRect/>
                      </a:stretch>
                    </p:blipFill>
                    <p:spPr>
                      <a:xfrm>
                        <a:off x="2316163" y="1736725"/>
                        <a:ext cx="4511675" cy="3382963"/>
                      </a:xfrm>
                      <a:prstGeom prst="rect">
                        <a:avLst/>
                      </a:prstGeom>
                    </p:spPr>
                  </p:pic>
                </p:oleObj>
              </mc:Fallback>
            </mc:AlternateContent>
          </a:graphicData>
        </a:graphic>
      </p:graphicFrame>
    </p:spTree>
    <p:extLst>
      <p:ext uri="{BB962C8B-B14F-4D97-AF65-F5344CB8AC3E}">
        <p14:creationId xmlns:p14="http://schemas.microsoft.com/office/powerpoint/2010/main" val="459549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2"/>
          </p:nvPr>
        </p:nvSpPr>
        <p:spPr/>
        <p:txBody>
          <a:bodyPr/>
          <a:lstStyle/>
          <a:p>
            <a:fld id="{D1C62B6A-08E6-461B-87CE-C18CCBC290D9}" type="slidenum">
              <a:rPr lang="en-US" altLang="zh-CN"/>
              <a:pPr/>
              <a:t>41</a:t>
            </a:fld>
            <a:endParaRPr lang="en-US" altLang="zh-CN"/>
          </a:p>
        </p:txBody>
      </p:sp>
      <p:graphicFrame>
        <p:nvGraphicFramePr>
          <p:cNvPr id="1347588" name="Object 4">
            <a:hlinkClick r:id="" action="ppaction://ole?verb=0"/>
          </p:cNvPr>
          <p:cNvGraphicFramePr>
            <a:graphicFrameLocks noChangeAspect="1"/>
          </p:cNvGraphicFramePr>
          <p:nvPr>
            <p:extLst>
              <p:ext uri="{D42A27DB-BD31-4B8C-83A1-F6EECF244321}">
                <p14:modId xmlns:p14="http://schemas.microsoft.com/office/powerpoint/2010/main" val="4284504945"/>
              </p:ext>
            </p:extLst>
          </p:nvPr>
        </p:nvGraphicFramePr>
        <p:xfrm>
          <a:off x="1835696" y="1124744"/>
          <a:ext cx="5256212" cy="3941763"/>
        </p:xfrm>
        <a:graphic>
          <a:graphicData uri="http://schemas.openxmlformats.org/presentationml/2006/ole">
            <mc:AlternateContent xmlns:mc="http://schemas.openxmlformats.org/markup-compatibility/2006">
              <mc:Choice xmlns:v="urn:schemas-microsoft-com:vml" Requires="v">
                <p:oleObj name="Presentation" r:id="rId2" imgW="4690836" imgH="3517604" progId="PowerPoint.Show.8">
                  <p:embed/>
                </p:oleObj>
              </mc:Choice>
              <mc:Fallback>
                <p:oleObj name="Presentation" r:id="rId2" imgW="4690836" imgH="3517604" progId="PowerPoint.Show.8">
                  <p:embed/>
                  <p:pic>
                    <p:nvPicPr>
                      <p:cNvPr id="0" name=""/>
                      <p:cNvPicPr>
                        <a:picLocks noChangeAspect="1" noChangeArrowheads="1"/>
                      </p:cNvPicPr>
                      <p:nvPr/>
                    </p:nvPicPr>
                    <p:blipFill>
                      <a:blip r:embed="rId3"/>
                      <a:srcRect/>
                      <a:stretch>
                        <a:fillRect/>
                      </a:stretch>
                    </p:blipFill>
                    <p:spPr bwMode="auto">
                      <a:xfrm>
                        <a:off x="1835696" y="1124744"/>
                        <a:ext cx="5256212" cy="3941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46757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2"/>
          </p:nvPr>
        </p:nvSpPr>
        <p:spPr/>
        <p:txBody>
          <a:bodyPr/>
          <a:lstStyle/>
          <a:p>
            <a:fld id="{936A1C8C-635F-4AD7-B775-B68438E39D72}" type="slidenum">
              <a:rPr lang="en-US" altLang="zh-CN"/>
              <a:pPr/>
              <a:t>42</a:t>
            </a:fld>
            <a:endParaRPr lang="en-US" altLang="zh-CN"/>
          </a:p>
        </p:txBody>
      </p:sp>
      <p:sp>
        <p:nvSpPr>
          <p:cNvPr id="1307650" name="Rectangle 2"/>
          <p:cNvSpPr>
            <a:spLocks noGrp="1" noChangeArrowheads="1"/>
          </p:cNvSpPr>
          <p:nvPr>
            <p:ph type="title" idx="4294967295"/>
          </p:nvPr>
        </p:nvSpPr>
        <p:spPr>
          <a:xfrm>
            <a:off x="0" y="0"/>
            <a:ext cx="7772400" cy="1143000"/>
          </a:xfrm>
        </p:spPr>
        <p:txBody>
          <a:bodyPr/>
          <a:lstStyle/>
          <a:p>
            <a:r>
              <a:rPr lang="zh-CN" altLang="en-US"/>
              <a:t>质量管理视频</a:t>
            </a:r>
          </a:p>
        </p:txBody>
      </p:sp>
      <p:sp>
        <p:nvSpPr>
          <p:cNvPr id="1307652" name="AutoShape 4"/>
          <p:cNvSpPr>
            <a:spLocks noChangeArrowheads="1"/>
          </p:cNvSpPr>
          <p:nvPr/>
        </p:nvSpPr>
        <p:spPr bwMode="auto">
          <a:xfrm>
            <a:off x="539750" y="1025525"/>
            <a:ext cx="8229600"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2388" algn="l">
              <a:spcBef>
                <a:spcPct val="20000"/>
              </a:spcBef>
              <a:buChar char="•"/>
              <a:defRPr kumimoji="1" sz="3200">
                <a:solidFill>
                  <a:srgbClr val="FFFF00"/>
                </a:solidFill>
                <a:latin typeface="Times New Roman" pitchFamily="18" charset="0"/>
                <a:ea typeface="宋体" pitchFamily="2" charset="-122"/>
              </a:defRPr>
            </a:lvl1pPr>
            <a:lvl2pPr algn="l">
              <a:spcBef>
                <a:spcPct val="20000"/>
              </a:spcBef>
              <a:buChar char="–"/>
              <a:defRPr kumimoji="1" sz="2800">
                <a:solidFill>
                  <a:srgbClr val="FFFF00"/>
                </a:solidFill>
                <a:latin typeface="Times New Roman" pitchFamily="18" charset="0"/>
                <a:ea typeface="宋体" pitchFamily="2" charset="-122"/>
              </a:defRPr>
            </a:lvl2pPr>
            <a:lvl3pPr algn="l">
              <a:spcBef>
                <a:spcPct val="20000"/>
              </a:spcBef>
              <a:buChar char="•"/>
              <a:defRPr kumimoji="1" sz="2400">
                <a:solidFill>
                  <a:srgbClr val="FFFF00"/>
                </a:solidFill>
                <a:latin typeface="Times New Roman" pitchFamily="18" charset="0"/>
                <a:ea typeface="宋体" pitchFamily="2" charset="-122"/>
              </a:defRPr>
            </a:lvl3pPr>
            <a:lvl4pPr algn="l">
              <a:spcBef>
                <a:spcPct val="20000"/>
              </a:spcBef>
              <a:buChar char="–"/>
              <a:defRPr kumimoji="1" sz="2000">
                <a:solidFill>
                  <a:srgbClr val="FFFF00"/>
                </a:solidFill>
                <a:latin typeface="Times New Roman" pitchFamily="18" charset="0"/>
                <a:ea typeface="宋体" pitchFamily="2" charset="-122"/>
              </a:defRPr>
            </a:lvl4pPr>
            <a:lvl5pPr algn="l">
              <a:spcBef>
                <a:spcPct val="20000"/>
              </a:spcBef>
              <a:buChar char="»"/>
              <a:defRPr kumimoji="1" sz="2000">
                <a:solidFill>
                  <a:srgbClr val="FFFF00"/>
                </a:solidFill>
                <a:latin typeface="Times New Roman" pitchFamily="18" charset="0"/>
                <a:ea typeface="宋体" pitchFamily="2" charset="-122"/>
              </a:defRPr>
            </a:lvl5pPr>
            <a:lvl6pPr marL="457200" fontAlgn="base">
              <a:spcBef>
                <a:spcPct val="20000"/>
              </a:spcBef>
              <a:spcAft>
                <a:spcPct val="0"/>
              </a:spcAft>
              <a:buChar char="»"/>
              <a:defRPr kumimoji="1" sz="2000">
                <a:solidFill>
                  <a:srgbClr val="FFFF00"/>
                </a:solidFill>
                <a:latin typeface="Times New Roman" pitchFamily="18" charset="0"/>
                <a:ea typeface="宋体" pitchFamily="2" charset="-122"/>
              </a:defRPr>
            </a:lvl6pPr>
            <a:lvl7pPr marL="914400" fontAlgn="base">
              <a:spcBef>
                <a:spcPct val="20000"/>
              </a:spcBef>
              <a:spcAft>
                <a:spcPct val="0"/>
              </a:spcAft>
              <a:buChar char="»"/>
              <a:defRPr kumimoji="1" sz="2000">
                <a:solidFill>
                  <a:srgbClr val="FFFF00"/>
                </a:solidFill>
                <a:latin typeface="Times New Roman" pitchFamily="18" charset="0"/>
                <a:ea typeface="宋体" pitchFamily="2" charset="-122"/>
              </a:defRPr>
            </a:lvl7pPr>
            <a:lvl8pPr marL="1371600" fontAlgn="base">
              <a:spcBef>
                <a:spcPct val="20000"/>
              </a:spcBef>
              <a:spcAft>
                <a:spcPct val="0"/>
              </a:spcAft>
              <a:buChar char="»"/>
              <a:defRPr kumimoji="1" sz="2000">
                <a:solidFill>
                  <a:srgbClr val="FFFF00"/>
                </a:solidFill>
                <a:latin typeface="Times New Roman" pitchFamily="18" charset="0"/>
                <a:ea typeface="宋体" pitchFamily="2" charset="-122"/>
              </a:defRPr>
            </a:lvl8pPr>
            <a:lvl9pPr marL="1828800" fontAlgn="base">
              <a:spcBef>
                <a:spcPct val="20000"/>
              </a:spcBef>
              <a:spcAft>
                <a:spcPct val="0"/>
              </a:spcAft>
              <a:buChar char="»"/>
              <a:defRPr kumimoji="1" sz="2000">
                <a:solidFill>
                  <a:srgbClr val="FFFF00"/>
                </a:solidFill>
                <a:latin typeface="Times New Roman" pitchFamily="18" charset="0"/>
                <a:ea typeface="宋体" pitchFamily="2" charset="-122"/>
              </a:defRPr>
            </a:lvl9pPr>
          </a:lstStyle>
          <a:p>
            <a:pPr>
              <a:buFontTx/>
              <a:buNone/>
            </a:pPr>
            <a:endParaRPr lang="en-US" altLang="zh-CN" sz="2000" b="0" dirty="0"/>
          </a:p>
          <a:p>
            <a:pPr>
              <a:buFontTx/>
              <a:buNone/>
            </a:pPr>
            <a:r>
              <a:rPr lang="zh-CN" altLang="en-US" sz="2400" b="0" dirty="0">
                <a:solidFill>
                  <a:srgbClr val="000000"/>
                </a:solidFill>
              </a:rPr>
              <a:t>质量管理流程</a:t>
            </a:r>
            <a:endParaRPr lang="en-US" altLang="zh-CN" sz="2400" b="0" dirty="0">
              <a:solidFill>
                <a:srgbClr val="000000"/>
              </a:solidFill>
            </a:endParaRPr>
          </a:p>
          <a:p>
            <a:pPr>
              <a:buFontTx/>
              <a:buNone/>
            </a:pPr>
            <a:endParaRPr lang="en-US" altLang="zh-CN" sz="2400" b="0" dirty="0">
              <a:solidFill>
                <a:srgbClr val="000000"/>
              </a:solidFill>
            </a:endParaRPr>
          </a:p>
          <a:p>
            <a:pPr>
              <a:buNone/>
            </a:pPr>
            <a:r>
              <a:rPr lang="zh-CN" altLang="en-US" sz="2400" b="0" dirty="0">
                <a:solidFill>
                  <a:srgbClr val="000000"/>
                </a:solidFill>
              </a:rPr>
              <a:t>海尔的质量意识与质量管理</a:t>
            </a:r>
            <a:endParaRPr lang="en-US" altLang="zh-CN" sz="2400" b="0" dirty="0">
              <a:solidFill>
                <a:srgbClr val="000000"/>
              </a:solidFill>
            </a:endParaRPr>
          </a:p>
          <a:p>
            <a:pPr>
              <a:buFontTx/>
              <a:buNone/>
            </a:pPr>
            <a:r>
              <a:rPr lang="zh-CN" altLang="en-US" sz="2400" b="0" dirty="0">
                <a:solidFill>
                  <a:srgbClr val="000000"/>
                </a:solidFill>
              </a:rPr>
              <a:t> </a:t>
            </a:r>
            <a:endParaRPr lang="en-US" altLang="zh-CN" sz="2400" b="0" dirty="0">
              <a:solidFill>
                <a:srgbClr val="000000"/>
              </a:solidFill>
            </a:endParaRPr>
          </a:p>
          <a:p>
            <a:pPr>
              <a:buFontTx/>
              <a:buNone/>
            </a:pPr>
            <a:r>
              <a:rPr lang="zh-CN" altLang="en-US" sz="2400" b="0" dirty="0">
                <a:solidFill>
                  <a:srgbClr val="000000"/>
                </a:solidFill>
              </a:rPr>
              <a:t>华为的质量管理</a:t>
            </a:r>
            <a:endParaRPr lang="en-US" altLang="zh-CN" sz="2000" b="0" dirty="0">
              <a:solidFill>
                <a:srgbClr val="000000"/>
              </a:solidFill>
            </a:endParaRPr>
          </a:p>
        </p:txBody>
      </p:sp>
      <p:sp>
        <p:nvSpPr>
          <p:cNvPr id="2" name="动作按钮: 前进或下一项 1">
            <a:hlinkClick r:id="rId2" highlightClick="1"/>
            <a:extLst>
              <a:ext uri="{FF2B5EF4-FFF2-40B4-BE49-F238E27FC236}">
                <a16:creationId xmlns:a16="http://schemas.microsoft.com/office/drawing/2014/main" id="{3324052E-80D9-6B69-90BF-7DB003870F97}"/>
              </a:ext>
            </a:extLst>
          </p:cNvPr>
          <p:cNvSpPr/>
          <p:nvPr/>
        </p:nvSpPr>
        <p:spPr bwMode="auto">
          <a:xfrm>
            <a:off x="6193160" y="2308813"/>
            <a:ext cx="720080" cy="457200"/>
          </a:xfrm>
          <a:prstGeom prst="actionButtonForwardNex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bg1"/>
              </a:solidFill>
              <a:effectLst/>
              <a:latin typeface="Times New Roman" pitchFamily="18" charset="0"/>
              <a:ea typeface="宋体" pitchFamily="2" charset="-122"/>
            </a:endParaRPr>
          </a:p>
        </p:txBody>
      </p:sp>
      <p:sp>
        <p:nvSpPr>
          <p:cNvPr id="3" name="动作按钮: 前进或下一项 2">
            <a:hlinkClick r:id="rId3" highlightClick="1"/>
            <a:extLst>
              <a:ext uri="{FF2B5EF4-FFF2-40B4-BE49-F238E27FC236}">
                <a16:creationId xmlns:a16="http://schemas.microsoft.com/office/drawing/2014/main" id="{AD0059B8-207E-7922-76E4-F24A0CC69E07}"/>
              </a:ext>
            </a:extLst>
          </p:cNvPr>
          <p:cNvSpPr/>
          <p:nvPr/>
        </p:nvSpPr>
        <p:spPr bwMode="auto">
          <a:xfrm>
            <a:off x="6193160" y="1302378"/>
            <a:ext cx="720080" cy="457200"/>
          </a:xfrm>
          <a:prstGeom prst="actionButtonForwardNex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bg1"/>
              </a:solidFill>
              <a:effectLst/>
              <a:latin typeface="Times New Roman" pitchFamily="18" charset="0"/>
              <a:ea typeface="宋体" pitchFamily="2" charset="-122"/>
            </a:endParaRPr>
          </a:p>
        </p:txBody>
      </p:sp>
      <p:sp>
        <p:nvSpPr>
          <p:cNvPr id="4" name="动作按钮: 前进或下一项 3">
            <a:hlinkClick r:id="rId4" highlightClick="1"/>
            <a:extLst>
              <a:ext uri="{FF2B5EF4-FFF2-40B4-BE49-F238E27FC236}">
                <a16:creationId xmlns:a16="http://schemas.microsoft.com/office/drawing/2014/main" id="{C6AF5791-F915-EB85-F706-2675F61DE08D}"/>
              </a:ext>
            </a:extLst>
          </p:cNvPr>
          <p:cNvSpPr/>
          <p:nvPr/>
        </p:nvSpPr>
        <p:spPr bwMode="auto">
          <a:xfrm>
            <a:off x="5844682" y="3170091"/>
            <a:ext cx="720080" cy="457200"/>
          </a:xfrm>
          <a:prstGeom prst="actionButtonForwardNex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bg1"/>
              </a:solidFill>
              <a:effectLst/>
              <a:latin typeface="Times New Roman" pitchFamily="18" charset="0"/>
              <a:ea typeface="宋体" pitchFamily="2" charset="-122"/>
            </a:endParaRPr>
          </a:p>
        </p:txBody>
      </p:sp>
      <p:sp>
        <p:nvSpPr>
          <p:cNvPr id="6" name="动作按钮: 前进或下一项 5">
            <a:hlinkClick r:id="rId5" highlightClick="1"/>
            <a:extLst>
              <a:ext uri="{FF2B5EF4-FFF2-40B4-BE49-F238E27FC236}">
                <a16:creationId xmlns:a16="http://schemas.microsoft.com/office/drawing/2014/main" id="{1BF43B0C-4DE8-121E-1C33-288EB6E2D5FC}"/>
              </a:ext>
            </a:extLst>
          </p:cNvPr>
          <p:cNvSpPr/>
          <p:nvPr/>
        </p:nvSpPr>
        <p:spPr bwMode="auto">
          <a:xfrm>
            <a:off x="6948264" y="3170091"/>
            <a:ext cx="720080" cy="457200"/>
          </a:xfrm>
          <a:prstGeom prst="actionButtonForwardNex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bg1"/>
              </a:solidFill>
              <a:effectLst/>
              <a:latin typeface="Times New Roman" pitchFamily="18" charset="0"/>
              <a:ea typeface="宋体" pitchFamily="2" charset="-122"/>
            </a:endParaRPr>
          </a:p>
        </p:txBody>
      </p:sp>
    </p:spTree>
    <p:extLst>
      <p:ext uri="{BB962C8B-B14F-4D97-AF65-F5344CB8AC3E}">
        <p14:creationId xmlns:p14="http://schemas.microsoft.com/office/powerpoint/2010/main" val="534712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a:spLocks noGrp="1"/>
          </p:cNvSpPr>
          <p:nvPr>
            <p:ph type="sldNum" sz="quarter" idx="12"/>
          </p:nvPr>
        </p:nvSpPr>
        <p:spPr/>
        <p:txBody>
          <a:bodyPr/>
          <a:lstStyle/>
          <a:p>
            <a:fld id="{CEA20D6C-5FE9-4039-99BE-EE9C364341DC}" type="slidenum">
              <a:rPr lang="en-US" altLang="zh-CN"/>
              <a:pPr/>
              <a:t>43</a:t>
            </a:fld>
            <a:endParaRPr lang="en-US" altLang="zh-CN"/>
          </a:p>
        </p:txBody>
      </p:sp>
      <p:sp>
        <p:nvSpPr>
          <p:cNvPr id="1310724" name="Rectangle 4"/>
          <p:cNvSpPr>
            <a:spLocks noChangeArrowheads="1"/>
          </p:cNvSpPr>
          <p:nvPr/>
        </p:nvSpPr>
        <p:spPr bwMode="auto">
          <a:xfrm>
            <a:off x="539750" y="1341438"/>
            <a:ext cx="7920038"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spcBef>
                <a:spcPct val="20000"/>
              </a:spcBef>
              <a:buChar char="•"/>
              <a:defRPr kumimoji="1" sz="3200">
                <a:solidFill>
                  <a:srgbClr val="FFFF00"/>
                </a:solidFill>
                <a:latin typeface="Times New Roman" pitchFamily="18" charset="0"/>
                <a:ea typeface="宋体" pitchFamily="2" charset="-122"/>
              </a:defRPr>
            </a:lvl1pPr>
            <a:lvl2pPr marL="742950" indent="-285750" algn="l">
              <a:spcBef>
                <a:spcPct val="20000"/>
              </a:spcBef>
              <a:buChar char="–"/>
              <a:defRPr kumimoji="1" sz="2800">
                <a:solidFill>
                  <a:srgbClr val="FFFF00"/>
                </a:solidFill>
                <a:latin typeface="Times New Roman" pitchFamily="18" charset="0"/>
                <a:ea typeface="宋体" pitchFamily="2" charset="-122"/>
              </a:defRPr>
            </a:lvl2pPr>
            <a:lvl3pPr marL="1143000" indent="-228600" algn="l">
              <a:spcBef>
                <a:spcPct val="20000"/>
              </a:spcBef>
              <a:buChar char="•"/>
              <a:defRPr kumimoji="1" sz="2400">
                <a:solidFill>
                  <a:srgbClr val="FFFF00"/>
                </a:solidFill>
                <a:latin typeface="Times New Roman" pitchFamily="18" charset="0"/>
                <a:ea typeface="宋体" pitchFamily="2" charset="-122"/>
              </a:defRPr>
            </a:lvl3pPr>
            <a:lvl4pPr marL="1600200" indent="-228600" algn="l">
              <a:spcBef>
                <a:spcPct val="20000"/>
              </a:spcBef>
              <a:buChar char="–"/>
              <a:defRPr kumimoji="1" sz="2000">
                <a:solidFill>
                  <a:srgbClr val="FFFF00"/>
                </a:solidFill>
                <a:latin typeface="Times New Roman" pitchFamily="18" charset="0"/>
                <a:ea typeface="宋体" pitchFamily="2" charset="-122"/>
              </a:defRPr>
            </a:lvl4pPr>
            <a:lvl5pPr marL="2057400" indent="-228600" algn="l">
              <a:spcBef>
                <a:spcPct val="20000"/>
              </a:spcBef>
              <a:buChar char="»"/>
              <a:defRPr kumimoji="1" sz="2000">
                <a:solidFill>
                  <a:srgbClr val="FFFF00"/>
                </a:solidFill>
                <a:latin typeface="Times New Roman" pitchFamily="18" charset="0"/>
                <a:ea typeface="宋体" pitchFamily="2" charset="-122"/>
              </a:defRPr>
            </a:lvl5pPr>
            <a:lvl6pPr marL="2514600" indent="-228600" fontAlgn="base">
              <a:spcBef>
                <a:spcPct val="20000"/>
              </a:spcBef>
              <a:spcAft>
                <a:spcPct val="0"/>
              </a:spcAft>
              <a:buChar char="»"/>
              <a:defRPr kumimoji="1" sz="2000">
                <a:solidFill>
                  <a:srgbClr val="FFFF00"/>
                </a:solidFill>
                <a:latin typeface="Times New Roman" pitchFamily="18" charset="0"/>
                <a:ea typeface="宋体" pitchFamily="2" charset="-122"/>
              </a:defRPr>
            </a:lvl6pPr>
            <a:lvl7pPr marL="2971800" indent="-228600" fontAlgn="base">
              <a:spcBef>
                <a:spcPct val="20000"/>
              </a:spcBef>
              <a:spcAft>
                <a:spcPct val="0"/>
              </a:spcAft>
              <a:buChar char="»"/>
              <a:defRPr kumimoji="1" sz="2000">
                <a:solidFill>
                  <a:srgbClr val="FFFF00"/>
                </a:solidFill>
                <a:latin typeface="Times New Roman" pitchFamily="18" charset="0"/>
                <a:ea typeface="宋体" pitchFamily="2" charset="-122"/>
              </a:defRPr>
            </a:lvl7pPr>
            <a:lvl8pPr marL="3429000" indent="-228600" fontAlgn="base">
              <a:spcBef>
                <a:spcPct val="20000"/>
              </a:spcBef>
              <a:spcAft>
                <a:spcPct val="0"/>
              </a:spcAft>
              <a:buChar char="»"/>
              <a:defRPr kumimoji="1" sz="2000">
                <a:solidFill>
                  <a:srgbClr val="FFFF00"/>
                </a:solidFill>
                <a:latin typeface="Times New Roman" pitchFamily="18" charset="0"/>
                <a:ea typeface="宋体" pitchFamily="2" charset="-122"/>
              </a:defRPr>
            </a:lvl8pPr>
            <a:lvl9pPr marL="3886200" indent="-228600" fontAlgn="base">
              <a:spcBef>
                <a:spcPct val="20000"/>
              </a:spcBef>
              <a:spcAft>
                <a:spcPct val="0"/>
              </a:spcAft>
              <a:buChar char="»"/>
              <a:defRPr kumimoji="1" sz="2000">
                <a:solidFill>
                  <a:srgbClr val="FFFF00"/>
                </a:solidFill>
                <a:latin typeface="Times New Roman" pitchFamily="18" charset="0"/>
                <a:ea typeface="宋体" pitchFamily="2" charset="-122"/>
              </a:defRPr>
            </a:lvl9pPr>
          </a:lstStyle>
          <a:p>
            <a:pPr>
              <a:buFontTx/>
              <a:buNone/>
            </a:pPr>
            <a:r>
              <a:rPr lang="zh-CN" altLang="en-US" sz="2400" b="0" dirty="0">
                <a:solidFill>
                  <a:srgbClr val="000000"/>
                </a:solidFill>
              </a:rPr>
              <a:t>上海互集建筑科技有限公司</a:t>
            </a:r>
            <a:endParaRPr lang="en-US" altLang="zh-CN" sz="2400" b="0" dirty="0">
              <a:solidFill>
                <a:srgbClr val="000000"/>
              </a:solidFill>
            </a:endParaRPr>
          </a:p>
          <a:p>
            <a:pPr>
              <a:buFontTx/>
              <a:buNone/>
            </a:pPr>
            <a:r>
              <a:rPr lang="zh-CN" altLang="en-US" sz="2400" b="0" dirty="0">
                <a:solidFill>
                  <a:srgbClr val="000000"/>
                </a:solidFill>
              </a:rPr>
              <a:t>上海阀门二厂实业集团有限公司</a:t>
            </a:r>
            <a:endParaRPr lang="en-US" altLang="zh-CN" sz="2400" b="0" dirty="0">
              <a:solidFill>
                <a:srgbClr val="000000"/>
              </a:solidFill>
            </a:endParaRPr>
          </a:p>
          <a:p>
            <a:pPr>
              <a:buFontTx/>
              <a:buNone/>
            </a:pPr>
            <a:endParaRPr lang="en-US" altLang="zh-CN" sz="2400" b="0" dirty="0">
              <a:solidFill>
                <a:srgbClr val="000000"/>
              </a:solidFill>
            </a:endParaRPr>
          </a:p>
          <a:p>
            <a:pPr>
              <a:buFontTx/>
              <a:buNone/>
            </a:pPr>
            <a:endParaRPr lang="en-US" altLang="zh-CN" sz="2400" b="0" dirty="0">
              <a:solidFill>
                <a:srgbClr val="000000"/>
              </a:solidFill>
            </a:endParaRPr>
          </a:p>
          <a:p>
            <a:pPr>
              <a:buFontTx/>
              <a:buNone/>
            </a:pPr>
            <a:r>
              <a:rPr lang="zh-CN" altLang="en-US" sz="2400" b="0" dirty="0">
                <a:solidFill>
                  <a:srgbClr val="000000"/>
                </a:solidFill>
              </a:rPr>
              <a:t>葡萄酒酿造与质量控制 </a:t>
            </a:r>
            <a:endParaRPr lang="en-US" altLang="zh-CN" sz="2400" b="0" dirty="0">
              <a:solidFill>
                <a:srgbClr val="000000"/>
              </a:solidFill>
            </a:endParaRPr>
          </a:p>
        </p:txBody>
      </p:sp>
      <p:sp>
        <p:nvSpPr>
          <p:cNvPr id="2" name="动作按钮: 前进或下一项 1">
            <a:hlinkClick r:id="rId2" highlightClick="1"/>
            <a:extLst>
              <a:ext uri="{FF2B5EF4-FFF2-40B4-BE49-F238E27FC236}">
                <a16:creationId xmlns:a16="http://schemas.microsoft.com/office/drawing/2014/main" id="{40ADE472-567F-C0A3-C161-7943C801AF2C}"/>
              </a:ext>
            </a:extLst>
          </p:cNvPr>
          <p:cNvSpPr/>
          <p:nvPr/>
        </p:nvSpPr>
        <p:spPr bwMode="auto">
          <a:xfrm>
            <a:off x="6660232" y="3068960"/>
            <a:ext cx="720080" cy="457200"/>
          </a:xfrm>
          <a:prstGeom prst="actionButtonForwardNex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bg1"/>
              </a:solidFill>
              <a:effectLst/>
              <a:latin typeface="Times New Roman" pitchFamily="18" charset="0"/>
              <a:ea typeface="宋体" pitchFamily="2" charset="-122"/>
            </a:endParaRPr>
          </a:p>
        </p:txBody>
      </p:sp>
      <p:sp>
        <p:nvSpPr>
          <p:cNvPr id="3" name="动作按钮: 前进或下一项 2">
            <a:hlinkClick r:id="rId3" highlightClick="1"/>
            <a:extLst>
              <a:ext uri="{FF2B5EF4-FFF2-40B4-BE49-F238E27FC236}">
                <a16:creationId xmlns:a16="http://schemas.microsoft.com/office/drawing/2014/main" id="{839EFAEC-EF0D-F4EF-FB79-8FC47FCF652F}"/>
              </a:ext>
            </a:extLst>
          </p:cNvPr>
          <p:cNvSpPr/>
          <p:nvPr/>
        </p:nvSpPr>
        <p:spPr bwMode="auto">
          <a:xfrm>
            <a:off x="6660232" y="1533531"/>
            <a:ext cx="720080" cy="457200"/>
          </a:xfrm>
          <a:prstGeom prst="actionButtonForwardNex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bg1"/>
              </a:solidFill>
              <a:effectLst/>
              <a:latin typeface="Times New Roman" pitchFamily="18" charset="0"/>
              <a:ea typeface="宋体" pitchFamily="2" charset="-122"/>
            </a:endParaRPr>
          </a:p>
        </p:txBody>
      </p:sp>
    </p:spTree>
    <p:extLst>
      <p:ext uri="{BB962C8B-B14F-4D97-AF65-F5344CB8AC3E}">
        <p14:creationId xmlns:p14="http://schemas.microsoft.com/office/powerpoint/2010/main" val="120593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750723"/>
            <a:ext cx="7886700" cy="854075"/>
          </a:xfrm>
        </p:spPr>
        <p:txBody>
          <a:bodyPr>
            <a:normAutofit/>
          </a:bodyPr>
          <a:lstStyle/>
          <a:p>
            <a:r>
              <a:rPr lang="zh-CN" altLang="zh-CN" dirty="0"/>
              <a:t>学习目标</a:t>
            </a:r>
            <a:endParaRPr lang="zh-CN" altLang="en-US" b="1" dirty="0">
              <a:ln w="10160">
                <a:solidFill>
                  <a:schemeClr val="accent5"/>
                </a:solidFill>
                <a:prstDash val="solid"/>
              </a:ln>
              <a:solidFill>
                <a:srgbClr val="FFC000"/>
              </a:solidFill>
              <a:effectLst>
                <a:outerShdw blurRad="38100" dist="22860" dir="5400000" algn="tl" rotWithShape="0">
                  <a:srgbClr val="000000">
                    <a:alpha val="30000"/>
                  </a:srgbClr>
                </a:outerShdw>
              </a:effectLst>
            </a:endParaRPr>
          </a:p>
        </p:txBody>
      </p:sp>
      <p:sp>
        <p:nvSpPr>
          <p:cNvPr id="5" name="页脚占位符 4"/>
          <p:cNvSpPr>
            <a:spLocks noGrp="1"/>
          </p:cNvSpPr>
          <p:nvPr>
            <p:ph type="ftr" sz="quarter" idx="11"/>
          </p:nvPr>
        </p:nvSpPr>
        <p:spPr/>
        <p:txBody>
          <a:bodyPr/>
          <a:lstStyle/>
          <a:p>
            <a:r>
              <a:rPr lang="zh-CN" altLang="en-US"/>
              <a:t>清华大学出版社</a:t>
            </a:r>
          </a:p>
        </p:txBody>
      </p:sp>
      <p:sp>
        <p:nvSpPr>
          <p:cNvPr id="6" name="灯片编号占位符 5"/>
          <p:cNvSpPr>
            <a:spLocks noGrp="1"/>
          </p:cNvSpPr>
          <p:nvPr>
            <p:ph type="sldNum" sz="quarter" idx="12"/>
          </p:nvPr>
        </p:nvSpPr>
        <p:spPr/>
        <p:txBody>
          <a:bodyPr/>
          <a:lstStyle/>
          <a:p>
            <a:fld id="{93ADA3DE-FABF-4925-BE42-A002C40F88EB}" type="slidenum">
              <a:rPr lang="zh-CN" altLang="en-US" smtClean="0"/>
              <a:t>5</a:t>
            </a:fld>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1083588649"/>
              </p:ext>
            </p:extLst>
          </p:nvPr>
        </p:nvGraphicFramePr>
        <p:xfrm>
          <a:off x="251520" y="1700953"/>
          <a:ext cx="8712968" cy="4251314"/>
        </p:xfrm>
        <a:graphic>
          <a:graphicData uri="http://schemas.openxmlformats.org/drawingml/2006/table">
            <a:tbl>
              <a:tblPr/>
              <a:tblGrid>
                <a:gridCol w="4357263">
                  <a:extLst>
                    <a:ext uri="{9D8B030D-6E8A-4147-A177-3AD203B41FA5}">
                      <a16:colId xmlns:a16="http://schemas.microsoft.com/office/drawing/2014/main" val="20000"/>
                    </a:ext>
                  </a:extLst>
                </a:gridCol>
                <a:gridCol w="4355705">
                  <a:extLst>
                    <a:ext uri="{9D8B030D-6E8A-4147-A177-3AD203B41FA5}">
                      <a16:colId xmlns:a16="http://schemas.microsoft.com/office/drawing/2014/main" val="20001"/>
                    </a:ext>
                  </a:extLst>
                </a:gridCol>
              </a:tblGrid>
              <a:tr h="589761">
                <a:tc>
                  <a:txBody>
                    <a:bodyPr/>
                    <a:lstStyle/>
                    <a:p>
                      <a:pPr marL="0" algn="ctr" defTabSz="914400" rtl="0" eaLnBrk="1" latinLnBrk="0" hangingPunct="1">
                        <a:spcAft>
                          <a:spcPts val="0"/>
                        </a:spcAft>
                      </a:pPr>
                      <a:r>
                        <a:rPr lang="zh-CN" sz="2700" b="1" kern="100" dirty="0">
                          <a:solidFill>
                            <a:srgbClr val="000000"/>
                          </a:solidFill>
                          <a:effectLst/>
                          <a:latin typeface="宋体" panose="02010600030101010101" pitchFamily="2" charset="-122"/>
                          <a:ea typeface="宋体" panose="02010600030101010101" pitchFamily="2" charset="-122"/>
                          <a:cs typeface="Times New Roman" panose="02020603050405020304"/>
                        </a:rPr>
                        <a:t>知识目标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marL="0" algn="ctr" defTabSz="914400" rtl="0" eaLnBrk="1" latinLnBrk="0" hangingPunct="1">
                        <a:spcAft>
                          <a:spcPts val="0"/>
                        </a:spcAft>
                      </a:pPr>
                      <a:r>
                        <a:rPr lang="zh-CN" sz="2700" b="1" kern="100">
                          <a:solidFill>
                            <a:srgbClr val="000000"/>
                          </a:solidFill>
                          <a:effectLst/>
                          <a:latin typeface="宋体" panose="02010600030101010101" pitchFamily="2" charset="-122"/>
                          <a:ea typeface="宋体" panose="02010600030101010101" pitchFamily="2" charset="-122"/>
                          <a:cs typeface="Times New Roman" panose="02020603050405020304"/>
                        </a:rPr>
                        <a:t>技能目标</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0"/>
                  </a:ext>
                </a:extLst>
              </a:tr>
              <a:tr h="3661553">
                <a:tc>
                  <a:txBody>
                    <a:bodyPr/>
                    <a:lstStyle/>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熟悉质量规划、质量保证</a:t>
                      </a:r>
                      <a:r>
                        <a:rPr lang="zh-CN" sz="2700" kern="100">
                          <a:solidFill>
                            <a:srgbClr val="000000"/>
                          </a:solidFill>
                          <a:effectLst/>
                          <a:latin typeface="宋体" panose="02010600030101010101" pitchFamily="2" charset="-122"/>
                          <a:ea typeface="宋体" panose="02010600030101010101" pitchFamily="2" charset="-122"/>
                          <a:cs typeface="Times New Roman" panose="02020603050405020304"/>
                        </a:rPr>
                        <a:t>、质量</a:t>
                      </a:r>
                      <a:r>
                        <a:rPr lang="zh-CN" altLang="en-US" sz="2700" kern="100">
                          <a:solidFill>
                            <a:srgbClr val="000000"/>
                          </a:solidFill>
                          <a:effectLst/>
                          <a:latin typeface="宋体" panose="02010600030101010101" pitchFamily="2" charset="-122"/>
                          <a:ea typeface="宋体" panose="02010600030101010101" pitchFamily="2" charset="-122"/>
                          <a:cs typeface="Times New Roman" panose="02020603050405020304"/>
                        </a:rPr>
                        <a:t>控制</a:t>
                      </a:r>
                      <a:r>
                        <a:rPr lang="zh-CN" sz="2700" kern="100">
                          <a:solidFill>
                            <a:srgbClr val="000000"/>
                          </a:solidFill>
                          <a:effectLst/>
                          <a:latin typeface="宋体" panose="02010600030101010101" pitchFamily="2" charset="-122"/>
                          <a:ea typeface="宋体" panose="02010600030101010101" pitchFamily="2" charset="-122"/>
                          <a:cs typeface="Times New Roman" panose="02020603050405020304"/>
                        </a:rPr>
                        <a:t>的</a:t>
                      </a: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主要工作；</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了解质量规划、质量保证、质量控制的依据；</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了解质量管理理论的发展以及质量管理与项目管理的集成等知识。</a:t>
                      </a:r>
                    </a:p>
                    <a:p>
                      <a:pPr marL="0" algn="just" defTabSz="914400" rtl="0" eaLnBrk="1" latinLnBrk="0" hangingPunct="1">
                        <a:spcAft>
                          <a:spcPts val="0"/>
                        </a:spcAft>
                      </a:pPr>
                      <a:r>
                        <a:rPr lang="en-US"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 </a:t>
                      </a:r>
                      <a:endPar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tc>
                  <a:txBody>
                    <a:bodyPr/>
                    <a:lstStyle/>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掌握项目质量计划编制的方法；</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掌握项目质量控制的各种方法；</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掌握项目质量保证的各种方法。</a:t>
                      </a:r>
                    </a:p>
                    <a:p>
                      <a:pPr marL="0" algn="just" defTabSz="914400" rtl="0" eaLnBrk="1" latinLnBrk="0" hangingPunct="1">
                        <a:spcAft>
                          <a:spcPts val="0"/>
                        </a:spcAft>
                      </a:pPr>
                      <a:r>
                        <a:rPr lang="en-US"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 </a:t>
                      </a:r>
                      <a:endPar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3678630" y="1796819"/>
            <a:ext cx="5236771" cy="2568155"/>
          </a:xfrm>
        </p:spPr>
        <p:txBody>
          <a:bodyPr/>
          <a:lstStyle/>
          <a:p>
            <a:r>
              <a:rPr lang="zh-CN" altLang="en-US" dirty="0"/>
              <a:t>第一节</a:t>
            </a:r>
            <a:br>
              <a:rPr lang="en-US" altLang="zh-CN" dirty="0"/>
            </a:br>
            <a:br>
              <a:rPr lang="en-US" altLang="zh-CN" dirty="0"/>
            </a:br>
            <a:r>
              <a:rPr lang="zh-CN" altLang="en-US" dirty="0"/>
              <a:t>概  述</a:t>
            </a:r>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88640"/>
            <a:ext cx="7886700" cy="854075"/>
          </a:xfrm>
          <a:noFill/>
        </p:spPr>
        <p:txBody>
          <a:bodyPr/>
          <a:lstStyle/>
          <a:p>
            <a:r>
              <a:rPr lang="zh-CN" altLang="en-US" dirty="0"/>
              <a:t>前言：质量的重要性</a:t>
            </a:r>
          </a:p>
        </p:txBody>
      </p:sp>
      <p:sp>
        <p:nvSpPr>
          <p:cNvPr id="3" name="内容占位符 2"/>
          <p:cNvSpPr>
            <a:spLocks noGrp="1"/>
          </p:cNvSpPr>
          <p:nvPr>
            <p:ph idx="1"/>
          </p:nvPr>
        </p:nvSpPr>
        <p:spPr>
          <a:xfrm>
            <a:off x="112514" y="903634"/>
            <a:ext cx="8923982" cy="5909741"/>
          </a:xfrm>
          <a:solidFill>
            <a:schemeClr val="accent3">
              <a:lumMod val="20000"/>
              <a:lumOff val="80000"/>
            </a:schemeClr>
          </a:solidFill>
        </p:spPr>
        <p:txBody>
          <a:bodyPr>
            <a:normAutofit fontScale="92500" lnSpcReduction="10000"/>
          </a:bodyPr>
          <a:lstStyle/>
          <a:p>
            <a:pPr>
              <a:lnSpc>
                <a:spcPct val="145000"/>
              </a:lnSpc>
            </a:pPr>
            <a:r>
              <a:rPr lang="en-US" altLang="zh-CN" sz="1800" dirty="0"/>
              <a:t>1</a:t>
            </a:r>
            <a:r>
              <a:rPr lang="zh-CN" altLang="en-US" sz="1800" dirty="0"/>
              <a:t>、质量是维护顾客忠诚的最好保证</a:t>
            </a:r>
            <a:endParaRPr lang="en-US" altLang="zh-CN" sz="1800" dirty="0"/>
          </a:p>
          <a:p>
            <a:pPr marL="635" indent="0" algn="r">
              <a:lnSpc>
                <a:spcPct val="145000"/>
              </a:lnSpc>
              <a:buNone/>
            </a:pPr>
            <a:r>
              <a:rPr lang="en-US" altLang="zh-CN" sz="1800" dirty="0"/>
              <a:t>                   --</a:t>
            </a:r>
            <a:r>
              <a:rPr lang="zh-CN" altLang="en-US" sz="1800" dirty="0"/>
              <a:t>通用电器公司总裁杰克</a:t>
            </a:r>
            <a:r>
              <a:rPr lang="en-US" altLang="zh-CN" sz="1800" dirty="0"/>
              <a:t>·</a:t>
            </a:r>
            <a:r>
              <a:rPr lang="zh-CN" altLang="en-US" sz="1800" dirty="0"/>
              <a:t>韦尔奇</a:t>
            </a:r>
            <a:endParaRPr lang="en-US" altLang="zh-CN" sz="1800" dirty="0"/>
          </a:p>
          <a:p>
            <a:pPr>
              <a:lnSpc>
                <a:spcPct val="145000"/>
              </a:lnSpc>
            </a:pPr>
            <a:r>
              <a:rPr lang="en-US" altLang="zh-CN" sz="1800" dirty="0"/>
              <a:t>2</a:t>
            </a:r>
            <a:r>
              <a:rPr lang="zh-CN" altLang="en-US" sz="1800" dirty="0"/>
              <a:t>、</a:t>
            </a:r>
            <a:r>
              <a:rPr lang="en-US" altLang="zh-CN" sz="1800" dirty="0"/>
              <a:t>20</a:t>
            </a:r>
            <a:r>
              <a:rPr lang="zh-CN" altLang="en-US" sz="1800" dirty="0"/>
              <a:t>世纪是生产率的世纪，</a:t>
            </a:r>
            <a:r>
              <a:rPr lang="en-US" altLang="zh-CN" sz="1800" dirty="0"/>
              <a:t>21</a:t>
            </a:r>
            <a:r>
              <a:rPr lang="zh-CN" altLang="en-US" sz="1800" dirty="0"/>
              <a:t>世纪是质量的世纪</a:t>
            </a:r>
            <a:endParaRPr lang="en-US" altLang="zh-CN" sz="1800" dirty="0"/>
          </a:p>
          <a:p>
            <a:pPr marL="635" indent="0" algn="r">
              <a:lnSpc>
                <a:spcPct val="145000"/>
              </a:lnSpc>
              <a:buNone/>
            </a:pPr>
            <a:r>
              <a:rPr lang="en-US" altLang="zh-CN" sz="1800" dirty="0"/>
              <a:t>       --</a:t>
            </a:r>
            <a:r>
              <a:rPr lang="zh-CN" altLang="en-US" sz="1800" dirty="0"/>
              <a:t>美国著名质量管理学家约瑟夫</a:t>
            </a:r>
            <a:r>
              <a:rPr lang="en-US" altLang="zh-CN" sz="1800" dirty="0"/>
              <a:t>·</a:t>
            </a:r>
            <a:r>
              <a:rPr lang="zh-CN" altLang="en-US" sz="1800" dirty="0"/>
              <a:t>朱兰博士</a:t>
            </a:r>
            <a:endParaRPr lang="en-US" altLang="zh-CN" sz="1800" dirty="0"/>
          </a:p>
          <a:p>
            <a:pPr>
              <a:lnSpc>
                <a:spcPct val="145000"/>
              </a:lnSpc>
            </a:pPr>
            <a:r>
              <a:rPr lang="en-US" altLang="zh-CN" sz="1800" dirty="0"/>
              <a:t>3</a:t>
            </a:r>
            <a:r>
              <a:rPr lang="zh-CN" altLang="en-US" sz="1800" dirty="0"/>
              <a:t>、对产品质量来说，不是</a:t>
            </a:r>
            <a:r>
              <a:rPr lang="en-US" altLang="zh-CN" sz="1800" dirty="0"/>
              <a:t>100 </a:t>
            </a:r>
            <a:r>
              <a:rPr lang="zh-CN" altLang="en-US" sz="1800" dirty="0"/>
              <a:t>分就是</a:t>
            </a:r>
            <a:r>
              <a:rPr lang="en-US" altLang="zh-CN" sz="1800" dirty="0"/>
              <a:t>0</a:t>
            </a:r>
            <a:r>
              <a:rPr lang="zh-CN" altLang="en-US" sz="1800" dirty="0"/>
              <a:t>分</a:t>
            </a:r>
            <a:endParaRPr lang="en-US" altLang="zh-CN" sz="1800" dirty="0"/>
          </a:p>
          <a:p>
            <a:pPr marL="635" indent="0" algn="r">
              <a:lnSpc>
                <a:spcPct val="145000"/>
              </a:lnSpc>
              <a:buNone/>
            </a:pPr>
            <a:r>
              <a:rPr lang="en-US" altLang="zh-CN" sz="1800" dirty="0"/>
              <a:t>                   --</a:t>
            </a:r>
            <a:r>
              <a:rPr lang="zh-CN" altLang="en-US" sz="1800" dirty="0"/>
              <a:t>日本经营之神松下幸之助</a:t>
            </a:r>
            <a:endParaRPr lang="en-US" altLang="zh-CN" sz="1800" dirty="0"/>
          </a:p>
          <a:p>
            <a:pPr marL="171450" marR="0" lvl="0" indent="-170815" algn="l" defTabSz="685800" rtl="0" eaLnBrk="1" fontAlgn="auto" latinLnBrk="0" hangingPunct="1">
              <a:lnSpc>
                <a:spcPct val="145000"/>
              </a:lnSpc>
              <a:spcBef>
                <a:spcPts val="750"/>
              </a:spcBef>
              <a:spcAft>
                <a:spcPts val="0"/>
              </a:spcAft>
              <a:buClr>
                <a:srgbClr val="00B0F0"/>
              </a:buClr>
              <a:buSzPct val="80000"/>
              <a:buFont typeface="Wingdings 2" panose="05020102010507070707" pitchFamily="18" charset="2"/>
              <a:buChar char=""/>
              <a:tabLst/>
              <a:defRPr/>
            </a:pPr>
            <a:r>
              <a:rPr lang="en-US" altLang="zh-CN" sz="1800" dirty="0"/>
              <a:t>4</a:t>
            </a:r>
            <a:r>
              <a:rPr lang="zh-CN" altLang="en-US" sz="1800" dirty="0"/>
              <a:t>、全世界没一个质量差、光靠价格便宜的产品能够长久地存活下来</a:t>
            </a:r>
            <a:endParaRPr lang="en-US" altLang="zh-CN" sz="1800" dirty="0"/>
          </a:p>
          <a:p>
            <a:pPr marL="635" marR="0" lvl="0" indent="0" algn="r" defTabSz="685800" rtl="0" eaLnBrk="1" fontAlgn="auto" latinLnBrk="0" hangingPunct="1">
              <a:lnSpc>
                <a:spcPct val="145000"/>
              </a:lnSpc>
              <a:spcBef>
                <a:spcPts val="750"/>
              </a:spcBef>
              <a:spcAft>
                <a:spcPts val="0"/>
              </a:spcAft>
              <a:buClr>
                <a:srgbClr val="00B0F0"/>
              </a:buClr>
              <a:buSzPct val="80000"/>
              <a:buNone/>
              <a:tabLst/>
              <a:defRPr/>
            </a:pPr>
            <a:r>
              <a:rPr lang="en-US" altLang="zh-CN" sz="1800" dirty="0"/>
              <a:t>--</a:t>
            </a:r>
            <a:r>
              <a:rPr lang="zh-CN" altLang="en-US" sz="1800" dirty="0"/>
              <a:t>华硕总经理徐世明</a:t>
            </a:r>
            <a:endParaRPr lang="en-US" altLang="zh-CN" sz="1800" dirty="0"/>
          </a:p>
          <a:p>
            <a:pPr marL="171450" marR="0" lvl="0" indent="-170815" algn="l" defTabSz="685800" rtl="0" eaLnBrk="1" fontAlgn="auto" latinLnBrk="0" hangingPunct="1">
              <a:lnSpc>
                <a:spcPct val="145000"/>
              </a:lnSpc>
              <a:spcBef>
                <a:spcPts val="750"/>
              </a:spcBef>
              <a:spcAft>
                <a:spcPts val="0"/>
              </a:spcAft>
              <a:buClr>
                <a:srgbClr val="00B0F0"/>
              </a:buClr>
              <a:buSzPct val="80000"/>
              <a:buFont typeface="Wingdings 2" panose="05020102010507070707" pitchFamily="18" charset="2"/>
              <a:buChar char=""/>
              <a:tabLst/>
              <a:defRPr/>
            </a:pPr>
            <a:r>
              <a:rPr lang="en-US" altLang="zh-CN" sz="1800" dirty="0"/>
              <a:t>5</a:t>
            </a:r>
            <a:r>
              <a:rPr lang="zh-CN" altLang="en-US" sz="1800" dirty="0"/>
              <a:t>、质量等于利润                                        </a:t>
            </a:r>
            <a:r>
              <a:rPr lang="en-US" altLang="zh-CN" sz="1800" dirty="0"/>
              <a:t>--</a:t>
            </a:r>
            <a:r>
              <a:rPr lang="zh-CN" altLang="en-US" sz="1800" dirty="0"/>
              <a:t>管理思想家汤姆</a:t>
            </a:r>
            <a:r>
              <a:rPr lang="en-US" altLang="zh-CN" sz="1800" dirty="0"/>
              <a:t>·</a:t>
            </a:r>
            <a:r>
              <a:rPr lang="zh-CN" altLang="en-US" sz="1800" dirty="0"/>
              <a:t>彼得斯</a:t>
            </a:r>
            <a:endParaRPr lang="en-US" altLang="zh-CN" sz="1800" dirty="0"/>
          </a:p>
          <a:p>
            <a:pPr marL="171450" marR="0" lvl="0" indent="-170815" algn="l" defTabSz="685800" rtl="0" eaLnBrk="1" fontAlgn="auto" latinLnBrk="0" hangingPunct="1">
              <a:lnSpc>
                <a:spcPct val="145000"/>
              </a:lnSpc>
              <a:spcBef>
                <a:spcPts val="750"/>
              </a:spcBef>
              <a:spcAft>
                <a:spcPts val="0"/>
              </a:spcAft>
              <a:buClr>
                <a:srgbClr val="00B0F0"/>
              </a:buClr>
              <a:buSzPct val="80000"/>
              <a:buFont typeface="Wingdings 2" panose="05020102010507070707" pitchFamily="18" charset="2"/>
              <a:buChar char=""/>
              <a:tabLst/>
              <a:defRPr/>
            </a:pPr>
            <a:r>
              <a:rPr lang="en-US" altLang="zh-CN" sz="1800" dirty="0"/>
              <a:t>6</a:t>
            </a:r>
            <a:r>
              <a:rPr lang="zh-CN" altLang="en-US" sz="1800" dirty="0"/>
              <a:t>、将良品率预定为</a:t>
            </a:r>
            <a:r>
              <a:rPr lang="en-US" altLang="zh-CN" sz="1800" dirty="0"/>
              <a:t>85%</a:t>
            </a:r>
            <a:r>
              <a:rPr lang="zh-CN" altLang="en-US" sz="1800" dirty="0"/>
              <a:t>，那么便表示容许</a:t>
            </a:r>
            <a:r>
              <a:rPr lang="en-US" altLang="zh-CN" sz="1800" dirty="0"/>
              <a:t>15%</a:t>
            </a:r>
            <a:r>
              <a:rPr lang="zh-CN" altLang="en-US" sz="1800" dirty="0"/>
              <a:t>的错误存在</a:t>
            </a:r>
            <a:endParaRPr lang="en-US" altLang="zh-CN" sz="1800" dirty="0"/>
          </a:p>
          <a:p>
            <a:pPr marL="635" marR="0" lvl="0" indent="0" algn="r" defTabSz="685800" rtl="0" eaLnBrk="1" fontAlgn="auto" latinLnBrk="0" hangingPunct="1">
              <a:lnSpc>
                <a:spcPct val="145000"/>
              </a:lnSpc>
              <a:spcBef>
                <a:spcPts val="750"/>
              </a:spcBef>
              <a:spcAft>
                <a:spcPts val="0"/>
              </a:spcAft>
              <a:buClr>
                <a:srgbClr val="00B0F0"/>
              </a:buClr>
              <a:buSzPct val="80000"/>
              <a:buNone/>
              <a:tabLst/>
              <a:defRPr/>
            </a:pPr>
            <a:r>
              <a:rPr lang="en-US" altLang="zh-CN" sz="1800" dirty="0"/>
              <a:t>--</a:t>
            </a:r>
            <a:r>
              <a:rPr lang="zh-CN" altLang="en-US" sz="1800" dirty="0"/>
              <a:t>质量管理大师菲利普</a:t>
            </a:r>
            <a:r>
              <a:rPr lang="en-US" altLang="zh-CN" sz="1800" dirty="0"/>
              <a:t>·</a:t>
            </a:r>
            <a:r>
              <a:rPr lang="zh-CN" altLang="en-US" sz="1800" dirty="0"/>
              <a:t>克劳斯</a:t>
            </a:r>
            <a:endParaRPr lang="en-US" altLang="zh-CN" sz="1800" dirty="0"/>
          </a:p>
          <a:p>
            <a:pPr marL="171450" marR="0" lvl="0" indent="-170815" algn="l" defTabSz="685800" rtl="0" eaLnBrk="1" fontAlgn="auto" latinLnBrk="0" hangingPunct="1">
              <a:lnSpc>
                <a:spcPct val="145000"/>
              </a:lnSpc>
              <a:spcBef>
                <a:spcPts val="750"/>
              </a:spcBef>
              <a:spcAft>
                <a:spcPts val="0"/>
              </a:spcAft>
              <a:buClr>
                <a:srgbClr val="00B0F0"/>
              </a:buClr>
              <a:buSzPct val="80000"/>
              <a:buFont typeface="Wingdings 2" panose="05020102010507070707" pitchFamily="18" charset="2"/>
              <a:buChar char=""/>
              <a:tabLst/>
              <a:defRPr/>
            </a:pPr>
            <a:r>
              <a:rPr lang="en-US" altLang="zh-CN" sz="1800" dirty="0"/>
              <a:t>7</a:t>
            </a:r>
            <a:r>
              <a:rPr lang="zh-CN" altLang="en-US" sz="1800" dirty="0"/>
              <a:t>、产品质量是生产出来的，不是检验出来的</a:t>
            </a:r>
            <a:endParaRPr lang="en-US" altLang="zh-CN" sz="1800" dirty="0"/>
          </a:p>
          <a:p>
            <a:pPr marL="635" marR="0" lvl="0" indent="0" algn="r" defTabSz="685800" rtl="0" eaLnBrk="1" fontAlgn="auto" latinLnBrk="0" hangingPunct="1">
              <a:lnSpc>
                <a:spcPct val="145000"/>
              </a:lnSpc>
              <a:spcBef>
                <a:spcPts val="750"/>
              </a:spcBef>
              <a:spcAft>
                <a:spcPts val="0"/>
              </a:spcAft>
              <a:buClr>
                <a:srgbClr val="00B0F0"/>
              </a:buClr>
              <a:buSzPct val="80000"/>
              <a:buNone/>
              <a:tabLst/>
              <a:defRPr/>
            </a:pPr>
            <a:r>
              <a:rPr lang="en-US" altLang="zh-CN" sz="1800" dirty="0"/>
              <a:t>--</a:t>
            </a:r>
            <a:r>
              <a:rPr lang="zh-CN" altLang="en-US" sz="1800" dirty="0"/>
              <a:t>美国质量管理大师威廉</a:t>
            </a:r>
            <a:r>
              <a:rPr lang="en-US" altLang="zh-CN" sz="1800" dirty="0"/>
              <a:t>·</a:t>
            </a:r>
            <a:r>
              <a:rPr lang="zh-CN" altLang="en-US" sz="1800" dirty="0"/>
              <a:t>戴明博士</a:t>
            </a:r>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p:spPr>
        <p:txBody>
          <a:bodyPr/>
          <a:lstStyle/>
          <a:p>
            <a:r>
              <a:rPr lang="zh-CN" altLang="en-US" dirty="0"/>
              <a:t>一、</a:t>
            </a:r>
            <a:r>
              <a:rPr lang="zh-CN" altLang="zh-CN" dirty="0"/>
              <a:t>质量的定义</a:t>
            </a:r>
            <a:endParaRPr lang="zh-CN" altLang="en-US" dirty="0"/>
          </a:p>
        </p:txBody>
      </p:sp>
      <p:sp>
        <p:nvSpPr>
          <p:cNvPr id="3" name="内容占位符 2"/>
          <p:cNvSpPr>
            <a:spLocks noGrp="1"/>
          </p:cNvSpPr>
          <p:nvPr>
            <p:ph idx="1"/>
          </p:nvPr>
        </p:nvSpPr>
        <p:spPr>
          <a:xfrm>
            <a:off x="1115616" y="1700808"/>
            <a:ext cx="6264696" cy="4032448"/>
          </a:xfrm>
          <a:solidFill>
            <a:schemeClr val="accent3">
              <a:lumMod val="20000"/>
              <a:lumOff val="80000"/>
            </a:schemeClr>
          </a:solidFill>
        </p:spPr>
        <p:txBody>
          <a:bodyPr>
            <a:normAutofit/>
          </a:bodyPr>
          <a:lstStyle/>
          <a:p>
            <a:r>
              <a:rPr lang="zh-CN" altLang="zh-CN" dirty="0"/>
              <a:t> 国际标准化组织</a:t>
            </a:r>
            <a:r>
              <a:rPr lang="en-US" altLang="zh-CN" dirty="0"/>
              <a:t>(ISO)</a:t>
            </a:r>
            <a:r>
              <a:rPr lang="zh-CN" altLang="zh-CN" dirty="0"/>
              <a:t>发布</a:t>
            </a:r>
            <a:r>
              <a:rPr lang="en-US" altLang="zh-CN" dirty="0"/>
              <a:t>2000</a:t>
            </a:r>
            <a:r>
              <a:rPr lang="zh-CN" altLang="zh-CN" dirty="0"/>
              <a:t>版</a:t>
            </a:r>
            <a:r>
              <a:rPr lang="en-US" altLang="zh-CN" dirty="0"/>
              <a:t>ISO9000</a:t>
            </a:r>
            <a:r>
              <a:rPr lang="zh-CN" altLang="zh-CN" dirty="0"/>
              <a:t>将质量定义为：“一组固有特性满足要求的程度”。明确指出了质量是产品或过程的固有特性满足要求的程度。</a:t>
            </a:r>
            <a:endParaRPr lang="en-US" altLang="zh-CN"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8</a:t>
            </a:fld>
            <a:endParaRPr lang="en-US" dirty="0"/>
          </a:p>
        </p:txBody>
      </p:sp>
    </p:spTree>
    <p:extLst>
      <p:ext uri="{BB962C8B-B14F-4D97-AF65-F5344CB8AC3E}">
        <p14:creationId xmlns:p14="http://schemas.microsoft.com/office/powerpoint/2010/main" val="11807373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dirty="0"/>
              <a:t>质量的概念应该包括以下几个方面的特点</a:t>
            </a:r>
            <a:r>
              <a:rPr lang="zh-CN" altLang="en-US" sz="2800" dirty="0"/>
              <a:t>：</a:t>
            </a:r>
          </a:p>
        </p:txBody>
      </p:sp>
      <p:sp>
        <p:nvSpPr>
          <p:cNvPr id="3" name="内容占位符 2"/>
          <p:cNvSpPr>
            <a:spLocks noGrp="1"/>
          </p:cNvSpPr>
          <p:nvPr>
            <p:ph idx="1"/>
          </p:nvPr>
        </p:nvSpPr>
        <p:spPr>
          <a:xfrm>
            <a:off x="1403648" y="1604798"/>
            <a:ext cx="6336704" cy="4512501"/>
          </a:xfrm>
          <a:solidFill>
            <a:schemeClr val="accent3">
              <a:lumMod val="20000"/>
              <a:lumOff val="80000"/>
            </a:schemeClr>
          </a:solidFill>
        </p:spPr>
        <p:txBody>
          <a:bodyPr>
            <a:normAutofit fontScale="32500" lnSpcReduction="20000"/>
          </a:bodyPr>
          <a:lstStyle/>
          <a:p>
            <a:pPr indent="0">
              <a:lnSpc>
                <a:spcPct val="150000"/>
              </a:lnSpc>
            </a:pPr>
            <a:r>
              <a:rPr lang="zh-CN" altLang="zh-CN" sz="9600" dirty="0"/>
              <a:t>质量的广义性</a:t>
            </a:r>
          </a:p>
          <a:p>
            <a:pPr indent="0">
              <a:lnSpc>
                <a:spcPct val="150000"/>
              </a:lnSpc>
            </a:pPr>
            <a:r>
              <a:rPr lang="zh-CN" altLang="zh-CN" sz="9600" dirty="0"/>
              <a:t>质量的规定性</a:t>
            </a:r>
          </a:p>
          <a:p>
            <a:pPr indent="0">
              <a:lnSpc>
                <a:spcPct val="150000"/>
              </a:lnSpc>
            </a:pPr>
            <a:r>
              <a:rPr lang="zh-CN" altLang="zh-CN" sz="9600" dirty="0"/>
              <a:t>质量的适用性</a:t>
            </a:r>
          </a:p>
          <a:p>
            <a:pPr indent="0">
              <a:lnSpc>
                <a:spcPct val="150000"/>
              </a:lnSpc>
            </a:pPr>
            <a:r>
              <a:rPr lang="zh-CN" altLang="zh-CN" sz="9600" dirty="0"/>
              <a:t>质量的经济性</a:t>
            </a:r>
          </a:p>
          <a:p>
            <a:pPr indent="0">
              <a:lnSpc>
                <a:spcPct val="150000"/>
              </a:lnSpc>
            </a:pPr>
            <a:r>
              <a:rPr lang="zh-CN" altLang="zh-CN" sz="9600" dirty="0"/>
              <a:t>质量的时效性</a:t>
            </a:r>
          </a:p>
          <a:p>
            <a:pPr indent="0">
              <a:lnSpc>
                <a:spcPct val="150000"/>
              </a:lnSpc>
            </a:pPr>
            <a:r>
              <a:rPr lang="zh-CN" altLang="zh-CN" sz="9600" dirty="0"/>
              <a:t>质量的相对性</a:t>
            </a:r>
          </a:p>
          <a:p>
            <a:pPr marL="635" indent="0">
              <a:buNone/>
            </a:pPr>
            <a:endParaRPr lang="zh-CN" altLang="en-US" dirty="0"/>
          </a:p>
        </p:txBody>
      </p:sp>
      <p:sp>
        <p:nvSpPr>
          <p:cNvPr id="4" name="页脚占位符 3"/>
          <p:cNvSpPr>
            <a:spLocks noGrp="1"/>
          </p:cNvSpPr>
          <p:nvPr>
            <p:ph type="ftr" sz="quarter" idx="11"/>
          </p:nvPr>
        </p:nvSpPr>
        <p:spPr/>
        <p:txBody>
          <a:bodyPr/>
          <a:lstStyle/>
          <a:p>
            <a:pPr>
              <a:defRPr/>
            </a:pPr>
            <a:r>
              <a:rPr lang="zh-CN" altLang="en-US"/>
              <a:t>清华大学出版社</a:t>
            </a:r>
            <a:endParaRPr lang="zh-CN" altLang="en-US" dirty="0"/>
          </a:p>
        </p:txBody>
      </p:sp>
      <p:sp>
        <p:nvSpPr>
          <p:cNvPr id="5" name="灯片编号占位符 4"/>
          <p:cNvSpPr>
            <a:spLocks noGrp="1"/>
          </p:cNvSpPr>
          <p:nvPr>
            <p:ph type="sldNum" sz="quarter" idx="12"/>
          </p:nvPr>
        </p:nvSpPr>
        <p:spPr/>
        <p:txBody>
          <a:bodyPr/>
          <a:lstStyle/>
          <a:p>
            <a:pPr>
              <a:defRPr/>
            </a:pPr>
            <a:fld id="{93ADA3DE-FABF-4925-BE42-A002C40F88EB}" type="slidenum">
              <a:rPr lang="en-US" altLang="zh-CN" smtClean="0"/>
              <a:t>9</a:t>
            </a:fld>
            <a:endParaRPr lang="en-US" dirty="0"/>
          </a:p>
        </p:txBody>
      </p:sp>
      <p:graphicFrame>
        <p:nvGraphicFramePr>
          <p:cNvPr id="6" name="对象 5">
            <a:hlinkClick r:id="" action="ppaction://ole?verb=0"/>
          </p:cNvPr>
          <p:cNvGraphicFramePr>
            <a:graphicFrameLocks noChangeAspect="1"/>
          </p:cNvGraphicFramePr>
          <p:nvPr>
            <p:extLst>
              <p:ext uri="{D42A27DB-BD31-4B8C-83A1-F6EECF244321}">
                <p14:modId xmlns:p14="http://schemas.microsoft.com/office/powerpoint/2010/main" val="1275766291"/>
              </p:ext>
            </p:extLst>
          </p:nvPr>
        </p:nvGraphicFramePr>
        <p:xfrm>
          <a:off x="5508104" y="1916832"/>
          <a:ext cx="2039722" cy="1529656"/>
        </p:xfrm>
        <a:graphic>
          <a:graphicData uri="http://schemas.openxmlformats.org/presentationml/2006/ole">
            <mc:AlternateContent xmlns:mc="http://schemas.openxmlformats.org/markup-compatibility/2006">
              <mc:Choice xmlns:v="urn:schemas-microsoft-com:vml" Requires="v">
                <p:oleObj name="Presentation" r:id="rId2" imgW="4570551" imgH="3427315" progId="PowerPoint.Show.8">
                  <p:embed/>
                </p:oleObj>
              </mc:Choice>
              <mc:Fallback>
                <p:oleObj name="Presentation" r:id="rId2" imgW="4570551" imgH="3427315" progId="PowerPoint.Show.8">
                  <p:embed/>
                  <p:pic>
                    <p:nvPicPr>
                      <p:cNvPr id="0" name="Object 4"/>
                      <p:cNvPicPr>
                        <a:picLocks noChangeAspect="1" noChangeArrowheads="1"/>
                      </p:cNvPicPr>
                      <p:nvPr/>
                    </p:nvPicPr>
                    <p:blipFill>
                      <a:blip r:embed="rId3"/>
                      <a:srcRect/>
                      <a:stretch>
                        <a:fillRect/>
                      </a:stretch>
                    </p:blipFill>
                    <p:spPr bwMode="auto">
                      <a:xfrm>
                        <a:off x="5508104" y="1916832"/>
                        <a:ext cx="2039722" cy="1529656"/>
                      </a:xfrm>
                      <a:prstGeom prst="rect">
                        <a:avLst/>
                      </a:prstGeom>
                      <a:noFill/>
                      <a:ln>
                        <a:noFill/>
                      </a:ln>
                      <a:effectLst/>
                    </p:spPr>
                  </p:pic>
                </p:oleObj>
              </mc:Fallback>
            </mc:AlternateContent>
          </a:graphicData>
        </a:graphic>
      </p:graphicFrame>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3485006504"/>
              </p:ext>
            </p:extLst>
          </p:nvPr>
        </p:nvGraphicFramePr>
        <p:xfrm>
          <a:off x="5508104" y="4077072"/>
          <a:ext cx="2040166" cy="1529639"/>
        </p:xfrm>
        <a:graphic>
          <a:graphicData uri="http://schemas.openxmlformats.org/presentationml/2006/ole">
            <mc:AlternateContent xmlns:mc="http://schemas.openxmlformats.org/markup-compatibility/2006">
              <mc:Choice xmlns:v="urn:schemas-microsoft-com:vml" Requires="v">
                <p:oleObj name="Presentation" r:id="rId4" imgW="1668735" imgH="1251042" progId="PowerPoint.Show.12">
                  <p:embed/>
                </p:oleObj>
              </mc:Choice>
              <mc:Fallback>
                <p:oleObj name="Presentation" r:id="rId4" imgW="1668735" imgH="1251042" progId="PowerPoint.Show.12">
                  <p:embed/>
                  <p:pic>
                    <p:nvPicPr>
                      <p:cNvPr id="0" name=""/>
                      <p:cNvPicPr/>
                      <p:nvPr/>
                    </p:nvPicPr>
                    <p:blipFill>
                      <a:blip r:embed="rId5"/>
                      <a:stretch>
                        <a:fillRect/>
                      </a:stretch>
                    </p:blipFill>
                    <p:spPr>
                      <a:xfrm>
                        <a:off x="5508104" y="4077072"/>
                        <a:ext cx="2040166" cy="1529639"/>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28"/>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28"/>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28"/>
</p:tagLst>
</file>

<file path=ppt/theme/theme1.xml><?xml version="1.0" encoding="utf-8"?>
<a:theme xmlns:a="http://schemas.openxmlformats.org/drawingml/2006/main" name="A000120140530A99PPBG">
  <a:themeElements>
    <a:clrScheme name="141">
      <a:dk1>
        <a:srgbClr val="5F5F5F"/>
      </a:dk1>
      <a:lt1>
        <a:sysClr val="window" lastClr="FFFFFF"/>
      </a:lt1>
      <a:dk2>
        <a:srgbClr val="5F5F5F"/>
      </a:dk2>
      <a:lt2>
        <a:srgbClr val="FFFFFF"/>
      </a:lt2>
      <a:accent1>
        <a:srgbClr val="87A452"/>
      </a:accent1>
      <a:accent2>
        <a:srgbClr val="58B898"/>
      </a:accent2>
      <a:accent3>
        <a:srgbClr val="489698"/>
      </a:accent3>
      <a:accent4>
        <a:srgbClr val="C2C25E"/>
      </a:accent4>
      <a:accent5>
        <a:srgbClr val="C00000"/>
      </a:accent5>
      <a:accent6>
        <a:srgbClr val="FFC000"/>
      </a:accent6>
      <a:hlink>
        <a:srgbClr val="00B0F0"/>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2">
  <a:themeElements>
    <a:clrScheme name="new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fontScheme name="new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bg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bg1"/>
            </a:solidFill>
            <a:effectLst/>
            <a:latin typeface="Times New Roman" pitchFamily="18" charset="0"/>
            <a:ea typeface="宋体" pitchFamily="2" charset="-122"/>
          </a:defRPr>
        </a:defPPr>
      </a:lstStyle>
    </a:lnDef>
  </a:objectDefaults>
  <a:extraClrSchemeLst>
    <a:extraClrScheme>
      <a:clrScheme name="new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ew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ew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ew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ew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ew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1598</TotalTime>
  <Words>2238</Words>
  <Application>Microsoft Office PowerPoint</Application>
  <PresentationFormat>全屏显示(4:3)</PresentationFormat>
  <Paragraphs>308</Paragraphs>
  <Slides>43</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4</vt:i4>
      </vt:variant>
      <vt:variant>
        <vt:lpstr>幻灯片标题</vt:lpstr>
      </vt:variant>
      <vt:variant>
        <vt:i4>43</vt:i4>
      </vt:variant>
    </vt:vector>
  </HeadingPairs>
  <TitlesOfParts>
    <vt:vector size="58" baseType="lpstr">
      <vt:lpstr>黑体</vt:lpstr>
      <vt:lpstr>华文楷体</vt:lpstr>
      <vt:lpstr>华文行楷</vt:lpstr>
      <vt:lpstr>隶书</vt:lpstr>
      <vt:lpstr>宋体</vt:lpstr>
      <vt:lpstr>Arial</vt:lpstr>
      <vt:lpstr>Calibri</vt:lpstr>
      <vt:lpstr>Times New Roman</vt:lpstr>
      <vt:lpstr>Wingdings 2</vt:lpstr>
      <vt:lpstr>A000120140530A99PPBG</vt:lpstr>
      <vt:lpstr>new2</vt:lpstr>
      <vt:lpstr>Presentation</vt:lpstr>
      <vt:lpstr>图像文档</vt:lpstr>
      <vt:lpstr>演示文稿</vt:lpstr>
      <vt:lpstr>Microsoft PowerPoint 97-2003 演示文稿</vt:lpstr>
      <vt:lpstr>第10章   项目质量管理</vt:lpstr>
      <vt:lpstr>PowerPoint 演示文稿</vt:lpstr>
      <vt:lpstr>项目质量管理的重要性和作用</vt:lpstr>
      <vt:lpstr>PowerPoint 演示文稿</vt:lpstr>
      <vt:lpstr>学习目标</vt:lpstr>
      <vt:lpstr>第一节  概  述</vt:lpstr>
      <vt:lpstr>前言：质量的重要性</vt:lpstr>
      <vt:lpstr>一、质量的定义</vt:lpstr>
      <vt:lpstr>质量的概念应该包括以下几个方面的特点：</vt:lpstr>
      <vt:lpstr>PowerPoint 演示文稿</vt:lpstr>
      <vt:lpstr>二、质量管理的定义</vt:lpstr>
      <vt:lpstr>三、项目质量管理的定义</vt:lpstr>
      <vt:lpstr>运作质量管理  VS  项目质量管理</vt:lpstr>
      <vt:lpstr>项目质量管理包括如下方面的内容：</vt:lpstr>
      <vt:lpstr>PowerPoint 演示文稿</vt:lpstr>
      <vt:lpstr>第二节  项目质量计划</vt:lpstr>
      <vt:lpstr>PowerPoint 演示文稿</vt:lpstr>
      <vt:lpstr>PowerPoint 演示文稿</vt:lpstr>
      <vt:lpstr>一、项目质量管理计划的输入</vt:lpstr>
      <vt:lpstr>二、项目质量管理计划的工具和技术</vt:lpstr>
      <vt:lpstr>三、项目质量管理计划的输出</vt:lpstr>
      <vt:lpstr>第三节  项目质量保证</vt:lpstr>
      <vt:lpstr>一、项目质量保证的概念</vt:lpstr>
      <vt:lpstr>二、项目质量保证的主要工作</vt:lpstr>
      <vt:lpstr>质量审计</vt:lpstr>
      <vt:lpstr>质量审计</vt:lpstr>
      <vt:lpstr>质量审计</vt:lpstr>
      <vt:lpstr>工程质量管理审计 </vt:lpstr>
      <vt:lpstr>PowerPoint 演示文稿</vt:lpstr>
      <vt:lpstr>PowerPoint 演示文稿</vt:lpstr>
      <vt:lpstr>第四节  项目质量控制</vt:lpstr>
      <vt:lpstr>一、项目质量控制概述</vt:lpstr>
      <vt:lpstr>PowerPoint 演示文稿</vt:lpstr>
      <vt:lpstr>PowerPoint 演示文稿</vt:lpstr>
      <vt:lpstr>二、项目质量控制的输入、工具和方法</vt:lpstr>
      <vt:lpstr>PowerPoint 演示文稿</vt:lpstr>
      <vt:lpstr>PowerPoint 演示文稿</vt:lpstr>
      <vt:lpstr>PowerPoint 演示文稿</vt:lpstr>
      <vt:lpstr>三、项目质量控制的输出</vt:lpstr>
      <vt:lpstr>PowerPoint 演示文稿</vt:lpstr>
      <vt:lpstr>PowerPoint 演示文稿</vt:lpstr>
      <vt:lpstr>质量管理视频</vt:lpstr>
      <vt:lpstr>PowerPoint 演示文稿</vt:lpstr>
    </vt:vector>
  </TitlesOfParts>
  <Company>RIPAM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Control</dc:title>
  <dc:creator>gaoxin</dc:creator>
  <dc:description>操作说明：_x000d_
    第一个字是金黄色表示有超级连接；_x000d_
    左下脚出现控制按钮表示该页内容已全部显示。</dc:description>
  <cp:lastModifiedBy>yao ancol</cp:lastModifiedBy>
  <cp:revision>370</cp:revision>
  <dcterms:created xsi:type="dcterms:W3CDTF">1991-08-24T08:29:00Z</dcterms:created>
  <dcterms:modified xsi:type="dcterms:W3CDTF">2024-06-07T04:54:31Z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